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571" r:id="rId2"/>
    <p:sldId id="572" r:id="rId3"/>
    <p:sldId id="567" r:id="rId4"/>
    <p:sldId id="568" r:id="rId5"/>
    <p:sldId id="569" r:id="rId6"/>
    <p:sldId id="573" r:id="rId7"/>
  </p:sldIdLst>
  <p:sldSz cx="9144000" cy="6858000" type="screen4x3"/>
  <p:notesSz cx="6858000" cy="9926638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ūnas Čepaitis" initials="RČ" lastIdx="7" clrIdx="0">
    <p:extLst>
      <p:ext uri="{19B8F6BF-5375-455C-9EA6-DF929625EA0E}">
        <p15:presenceInfo xmlns:p15="http://schemas.microsoft.com/office/powerpoint/2012/main" userId="S-1-5-21-3191674957-3533877651-2081143874-379254" providerId="AD"/>
      </p:ext>
    </p:extLst>
  </p:cmAuthor>
  <p:cmAuthor id="2" name="Edita Navickienė" initials="EN" lastIdx="2" clrIdx="1">
    <p:extLst>
      <p:ext uri="{19B8F6BF-5375-455C-9EA6-DF929625EA0E}">
        <p15:presenceInfo xmlns:p15="http://schemas.microsoft.com/office/powerpoint/2012/main" userId="Edita Navickienė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4485"/>
    <a:srgbClr val="BD198E"/>
    <a:srgbClr val="0E8CE2"/>
    <a:srgbClr val="F4AAF0"/>
    <a:srgbClr val="EF85EA"/>
    <a:srgbClr val="E84EE1"/>
    <a:srgbClr val="0A9DE6"/>
    <a:srgbClr val="D755A5"/>
    <a:srgbClr val="C42E8B"/>
    <a:srgbClr val="10AA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01" autoAdjust="0"/>
    <p:restoredTop sz="89685" autoAdjust="0"/>
  </p:normalViewPr>
  <p:slideViewPr>
    <p:cSldViewPr>
      <p:cViewPr varScale="1">
        <p:scale>
          <a:sx n="111" d="100"/>
          <a:sy n="111" d="100"/>
        </p:scale>
        <p:origin x="11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CF0B7F-4C6E-49E9-8CFB-55DEB4F6F907}" type="doc">
      <dgm:prSet loTypeId="urn:microsoft.com/office/officeart/2008/layout/HorizontalMultiLevelHierarchy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B49748D6-FF9D-43D1-9B4D-2F52859CD3DF}">
      <dgm:prSet phldrT="[Tekstas]" custT="1"/>
      <dgm:spPr>
        <a:gradFill rotWithShape="0">
          <a:gsLst>
            <a:gs pos="0">
              <a:srgbClr val="B44485"/>
            </a:gs>
            <a:gs pos="0">
              <a:srgbClr val="B44485"/>
            </a:gs>
            <a:gs pos="0">
              <a:srgbClr val="B44485"/>
            </a:gs>
          </a:gsLst>
        </a:gradFill>
      </dgm:spPr>
      <dgm:t>
        <a:bodyPr/>
        <a:lstStyle/>
        <a:p>
          <a:pPr>
            <a:spcAft>
              <a:spcPct val="35000"/>
            </a:spcAft>
          </a:pPr>
          <a:r>
            <a:rPr lang="lt-LT" sz="1400" b="1" dirty="0" smtClean="0"/>
            <a:t>I. APTARNAVIMU PATENKINTI KLIENTAI</a:t>
          </a:r>
          <a:endParaRPr lang="lt-LT" sz="1400" dirty="0" smtClean="0"/>
        </a:p>
        <a:p>
          <a:pPr>
            <a:spcAft>
              <a:spcPts val="0"/>
            </a:spcAft>
          </a:pPr>
          <a:r>
            <a:rPr lang="lt-LT" sz="1200" b="1" dirty="0" smtClean="0"/>
            <a:t>(Rodiklis 2024 m. –</a:t>
          </a:r>
        </a:p>
        <a:p>
          <a:pPr>
            <a:spcAft>
              <a:spcPts val="0"/>
            </a:spcAft>
          </a:pPr>
          <a:r>
            <a:rPr lang="lt-LT" sz="1200" b="1" dirty="0" smtClean="0"/>
            <a:t> bendras klientų pasitenkinimas  teikiamomis paslaugomis  - 77</a:t>
          </a:r>
          <a:r>
            <a:rPr lang="en-US" sz="1200" b="1" dirty="0" smtClean="0"/>
            <a:t>%</a:t>
          </a:r>
          <a:r>
            <a:rPr lang="lt-LT" sz="1200" b="1" dirty="0" smtClean="0"/>
            <a:t>)</a:t>
          </a:r>
          <a:endParaRPr lang="lt-LT" sz="1200" dirty="0"/>
        </a:p>
      </dgm:t>
    </dgm:pt>
    <dgm:pt modelId="{444EB6D4-2071-4C64-87D5-AD186CAF4942}" type="parTrans" cxnId="{07E4A454-244C-4DFD-82FA-00FFC34AA0DF}">
      <dgm:prSet/>
      <dgm:spPr/>
      <dgm:t>
        <a:bodyPr/>
        <a:lstStyle/>
        <a:p>
          <a:endParaRPr lang="lt-LT"/>
        </a:p>
      </dgm:t>
    </dgm:pt>
    <dgm:pt modelId="{11D9DCEC-97FE-4A4A-BF4E-FA7A7E83A460}" type="sibTrans" cxnId="{07E4A454-244C-4DFD-82FA-00FFC34AA0DF}">
      <dgm:prSet/>
      <dgm:spPr/>
      <dgm:t>
        <a:bodyPr/>
        <a:lstStyle/>
        <a:p>
          <a:endParaRPr lang="lt-LT"/>
        </a:p>
      </dgm:t>
    </dgm:pt>
    <dgm:pt modelId="{DC13EEB5-7B23-49EF-AFB4-73B5F8D642DD}">
      <dgm:prSet phldrT="[Tekstas]" custT="1"/>
      <dgm:spPr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0">
              <a:srgbClr val="B44485"/>
            </a:gs>
          </a:gsLst>
        </a:gradFill>
      </dgm:spPr>
      <dgm:t>
        <a:bodyPr/>
        <a:lstStyle/>
        <a:p>
          <a:r>
            <a:rPr lang="lt-LT" sz="1000" b="1" dirty="0" smtClean="0"/>
            <a:t>1. Supaprastinti savarankiškai dirbančių asmenų įmokų mokėjimą</a:t>
          </a:r>
          <a:endParaRPr lang="lt-LT" sz="1000" dirty="0"/>
        </a:p>
      </dgm:t>
    </dgm:pt>
    <dgm:pt modelId="{69445EDD-9CC0-4ECC-BD70-27D102811020}" type="parTrans" cxnId="{44610497-2433-4960-94A1-4DBCB82827E3}">
      <dgm:prSet/>
      <dgm:spPr>
        <a:ln w="25400">
          <a:solidFill>
            <a:srgbClr val="B44485"/>
          </a:solidFill>
        </a:ln>
      </dgm:spPr>
      <dgm:t>
        <a:bodyPr/>
        <a:lstStyle/>
        <a:p>
          <a:endParaRPr lang="lt-LT" dirty="0"/>
        </a:p>
      </dgm:t>
    </dgm:pt>
    <dgm:pt modelId="{75085E3C-E4FD-42B4-84AF-6DCB02EFBDC4}" type="sibTrans" cxnId="{44610497-2433-4960-94A1-4DBCB82827E3}">
      <dgm:prSet/>
      <dgm:spPr/>
      <dgm:t>
        <a:bodyPr/>
        <a:lstStyle/>
        <a:p>
          <a:endParaRPr lang="lt-LT"/>
        </a:p>
      </dgm:t>
    </dgm:pt>
    <dgm:pt modelId="{0A5135F1-1D7B-4FB8-816E-FEE5BB160F79}">
      <dgm:prSet phldrT="[Tekstas]" custT="1"/>
      <dgm:spPr>
        <a:gradFill rotWithShape="0">
          <a:gsLst>
            <a:gs pos="0">
              <a:srgbClr val="B44485"/>
            </a:gs>
            <a:gs pos="80000">
              <a:srgbClr val="B44485"/>
            </a:gs>
            <a:gs pos="100000">
              <a:srgbClr val="B44485"/>
            </a:gs>
          </a:gsLst>
        </a:gradFill>
      </dgm:spPr>
      <dgm:t>
        <a:bodyPr/>
        <a:lstStyle/>
        <a:p>
          <a:r>
            <a:rPr lang="lt-LT" sz="1000" b="1" dirty="0" smtClean="0"/>
            <a:t>2. Teikti savalaikes paslaugas ir išmokas</a:t>
          </a:r>
          <a:endParaRPr lang="lt-LT" sz="1000" dirty="0"/>
        </a:p>
      </dgm:t>
    </dgm:pt>
    <dgm:pt modelId="{A87AA2CC-F4B5-453D-AA1F-30F7A13EC847}" type="parTrans" cxnId="{E1DF4800-D44D-4BBB-BB9B-879D4153675F}">
      <dgm:prSet/>
      <dgm:spPr>
        <a:ln w="25400">
          <a:solidFill>
            <a:srgbClr val="BD198E"/>
          </a:solidFill>
        </a:ln>
      </dgm:spPr>
      <dgm:t>
        <a:bodyPr/>
        <a:lstStyle/>
        <a:p>
          <a:endParaRPr lang="lt-LT" dirty="0"/>
        </a:p>
      </dgm:t>
    </dgm:pt>
    <dgm:pt modelId="{E4D49277-3065-47BA-9B2A-C9BCBDC3BA3F}" type="sibTrans" cxnId="{E1DF4800-D44D-4BBB-BB9B-879D4153675F}">
      <dgm:prSet/>
      <dgm:spPr/>
      <dgm:t>
        <a:bodyPr/>
        <a:lstStyle/>
        <a:p>
          <a:endParaRPr lang="lt-LT"/>
        </a:p>
      </dgm:t>
    </dgm:pt>
    <dgm:pt modelId="{31E82174-2891-4207-8854-29A62D9ED557}">
      <dgm:prSet phldrT="[Tekstas]" custT="1"/>
      <dgm:spPr>
        <a:gradFill rotWithShape="0">
          <a:gsLst>
            <a:gs pos="0">
              <a:srgbClr val="B44485"/>
            </a:gs>
            <a:gs pos="80000">
              <a:srgbClr val="B44485"/>
            </a:gs>
            <a:gs pos="100000">
              <a:srgbClr val="B44485"/>
            </a:gs>
          </a:gsLst>
        </a:gradFill>
      </dgm:spPr>
      <dgm:t>
        <a:bodyPr/>
        <a:lstStyle/>
        <a:p>
          <a:r>
            <a:rPr lang="lt-LT" sz="1000" b="1" dirty="0" smtClean="0"/>
            <a:t>3. Patogiai pateikti aktualią informaciją</a:t>
          </a:r>
          <a:endParaRPr lang="lt-LT" sz="1000" dirty="0"/>
        </a:p>
      </dgm:t>
    </dgm:pt>
    <dgm:pt modelId="{11BC76C8-9C12-4B11-A555-1A66D1A4CBC2}" type="parTrans" cxnId="{7C6AF4C3-55DC-4556-9814-A637B5FBAB3C}">
      <dgm:prSet/>
      <dgm:spPr>
        <a:ln w="25400">
          <a:solidFill>
            <a:srgbClr val="B44485"/>
          </a:solidFill>
        </a:ln>
      </dgm:spPr>
      <dgm:t>
        <a:bodyPr/>
        <a:lstStyle/>
        <a:p>
          <a:endParaRPr lang="lt-LT" dirty="0"/>
        </a:p>
      </dgm:t>
    </dgm:pt>
    <dgm:pt modelId="{80E31109-1246-427A-80D5-0356959076C1}" type="sibTrans" cxnId="{7C6AF4C3-55DC-4556-9814-A637B5FBAB3C}">
      <dgm:prSet/>
      <dgm:spPr/>
      <dgm:t>
        <a:bodyPr/>
        <a:lstStyle/>
        <a:p>
          <a:endParaRPr lang="lt-LT"/>
        </a:p>
      </dgm:t>
    </dgm:pt>
    <dgm:pt modelId="{6907D278-5DEB-401C-A122-F02820AA8EA5}" type="pres">
      <dgm:prSet presAssocID="{16CF0B7F-4C6E-49E9-8CFB-55DEB4F6F90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C723173C-571A-4BC3-80A8-590F4C5A1C55}" type="pres">
      <dgm:prSet presAssocID="{B49748D6-FF9D-43D1-9B4D-2F52859CD3DF}" presName="root1" presStyleCnt="0"/>
      <dgm:spPr/>
    </dgm:pt>
    <dgm:pt modelId="{5C5476C9-BDD7-478E-AF0F-0042F0B9A3F2}" type="pres">
      <dgm:prSet presAssocID="{B49748D6-FF9D-43D1-9B4D-2F52859CD3DF}" presName="LevelOneTextNode" presStyleLbl="node0" presStyleIdx="0" presStyleCnt="1" custScaleX="93796" custScaleY="173415" custLinFactX="-141280" custLinFactNeighborX="-200000" custLinFactNeighborY="682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103F1779-AFED-4DC3-9A13-2C3FD25FB29D}" type="pres">
      <dgm:prSet presAssocID="{B49748D6-FF9D-43D1-9B4D-2F52859CD3DF}" presName="level2hierChild" presStyleCnt="0"/>
      <dgm:spPr/>
    </dgm:pt>
    <dgm:pt modelId="{FF8BB8D8-8A01-4306-A449-35E41BC749B1}" type="pres">
      <dgm:prSet presAssocID="{69445EDD-9CC0-4ECC-BD70-27D102811020}" presName="conn2-1" presStyleLbl="parChTrans1D2" presStyleIdx="0" presStyleCnt="3"/>
      <dgm:spPr/>
      <dgm:t>
        <a:bodyPr/>
        <a:lstStyle/>
        <a:p>
          <a:endParaRPr lang="lt-LT"/>
        </a:p>
      </dgm:t>
    </dgm:pt>
    <dgm:pt modelId="{9CF1FDF8-95F7-4013-B6ED-270BE55BA79C}" type="pres">
      <dgm:prSet presAssocID="{69445EDD-9CC0-4ECC-BD70-27D102811020}" presName="connTx" presStyleLbl="parChTrans1D2" presStyleIdx="0" presStyleCnt="3"/>
      <dgm:spPr/>
      <dgm:t>
        <a:bodyPr/>
        <a:lstStyle/>
        <a:p>
          <a:endParaRPr lang="lt-LT"/>
        </a:p>
      </dgm:t>
    </dgm:pt>
    <dgm:pt modelId="{4470AE98-CDD2-431E-9268-2D63A55F2F4A}" type="pres">
      <dgm:prSet presAssocID="{DC13EEB5-7B23-49EF-AFB4-73B5F8D642DD}" presName="root2" presStyleCnt="0"/>
      <dgm:spPr/>
    </dgm:pt>
    <dgm:pt modelId="{4913C9B6-5760-45AC-9226-7519BBA7814A}" type="pres">
      <dgm:prSet presAssocID="{DC13EEB5-7B23-49EF-AFB4-73B5F8D642DD}" presName="LevelTwoTextNode" presStyleLbl="node2" presStyleIdx="0" presStyleCnt="3" custScaleX="69639" custScaleY="131403" custLinFactX="-13051" custLinFactY="-100000" custLinFactNeighborX="-100000" custLinFactNeighborY="-10386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A3FE61C4-1D70-4DFE-93E9-0FF191B59007}" type="pres">
      <dgm:prSet presAssocID="{DC13EEB5-7B23-49EF-AFB4-73B5F8D642DD}" presName="level3hierChild" presStyleCnt="0"/>
      <dgm:spPr/>
    </dgm:pt>
    <dgm:pt modelId="{D4DBCAA3-2525-49AF-9F17-268F051B1A2F}" type="pres">
      <dgm:prSet presAssocID="{A87AA2CC-F4B5-453D-AA1F-30F7A13EC847}" presName="conn2-1" presStyleLbl="parChTrans1D2" presStyleIdx="1" presStyleCnt="3"/>
      <dgm:spPr/>
      <dgm:t>
        <a:bodyPr/>
        <a:lstStyle/>
        <a:p>
          <a:endParaRPr lang="lt-LT"/>
        </a:p>
      </dgm:t>
    </dgm:pt>
    <dgm:pt modelId="{D4A1C0C5-F86F-4E04-B05D-6A9FA769542F}" type="pres">
      <dgm:prSet presAssocID="{A87AA2CC-F4B5-453D-AA1F-30F7A13EC847}" presName="connTx" presStyleLbl="parChTrans1D2" presStyleIdx="1" presStyleCnt="3"/>
      <dgm:spPr/>
      <dgm:t>
        <a:bodyPr/>
        <a:lstStyle/>
        <a:p>
          <a:endParaRPr lang="lt-LT"/>
        </a:p>
      </dgm:t>
    </dgm:pt>
    <dgm:pt modelId="{FF6219F8-785E-44DA-983A-1B8E324F6734}" type="pres">
      <dgm:prSet presAssocID="{0A5135F1-1D7B-4FB8-816E-FEE5BB160F79}" presName="root2" presStyleCnt="0"/>
      <dgm:spPr/>
    </dgm:pt>
    <dgm:pt modelId="{8B36CA0D-4BC6-4272-9C5A-CBED35F880A1}" type="pres">
      <dgm:prSet presAssocID="{0A5135F1-1D7B-4FB8-816E-FEE5BB160F79}" presName="LevelTwoTextNode" presStyleLbl="node2" presStyleIdx="1" presStyleCnt="3" custScaleX="68291" custScaleY="131403" custLinFactX="-10895" custLinFactNeighborX="-100000" custLinFactNeighborY="-87484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CD536FFE-4443-4D5F-8225-48E20D5A86A4}" type="pres">
      <dgm:prSet presAssocID="{0A5135F1-1D7B-4FB8-816E-FEE5BB160F79}" presName="level3hierChild" presStyleCnt="0"/>
      <dgm:spPr/>
    </dgm:pt>
    <dgm:pt modelId="{35AFC86C-AFCB-4F21-8F92-E0E53FB4F140}" type="pres">
      <dgm:prSet presAssocID="{11BC76C8-9C12-4B11-A555-1A66D1A4CBC2}" presName="conn2-1" presStyleLbl="parChTrans1D2" presStyleIdx="2" presStyleCnt="3"/>
      <dgm:spPr/>
      <dgm:t>
        <a:bodyPr/>
        <a:lstStyle/>
        <a:p>
          <a:endParaRPr lang="lt-LT"/>
        </a:p>
      </dgm:t>
    </dgm:pt>
    <dgm:pt modelId="{A53EFE20-9391-477D-BC28-A0B96E640DA3}" type="pres">
      <dgm:prSet presAssocID="{11BC76C8-9C12-4B11-A555-1A66D1A4CBC2}" presName="connTx" presStyleLbl="parChTrans1D2" presStyleIdx="2" presStyleCnt="3"/>
      <dgm:spPr/>
      <dgm:t>
        <a:bodyPr/>
        <a:lstStyle/>
        <a:p>
          <a:endParaRPr lang="lt-LT"/>
        </a:p>
      </dgm:t>
    </dgm:pt>
    <dgm:pt modelId="{8405920B-64BB-4298-9E88-991F0FE157B4}" type="pres">
      <dgm:prSet presAssocID="{31E82174-2891-4207-8854-29A62D9ED557}" presName="root2" presStyleCnt="0"/>
      <dgm:spPr/>
    </dgm:pt>
    <dgm:pt modelId="{4D924D49-29FE-45F2-9CFD-BDAA4747C615}" type="pres">
      <dgm:prSet presAssocID="{31E82174-2891-4207-8854-29A62D9ED557}" presName="LevelTwoTextNode" presStyleLbl="node2" presStyleIdx="2" presStyleCnt="3" custScaleX="67711" custScaleY="131403" custLinFactX="-9659" custLinFactNeighborX="-100000" custLinFactNeighborY="57436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4A88A1A6-1791-40E6-94D0-17E4167075B9}" type="pres">
      <dgm:prSet presAssocID="{31E82174-2891-4207-8854-29A62D9ED557}" presName="level3hierChild" presStyleCnt="0"/>
      <dgm:spPr/>
    </dgm:pt>
  </dgm:ptLst>
  <dgm:cxnLst>
    <dgm:cxn modelId="{59E5D687-8106-4837-9F98-CF68A6AE25F3}" type="presOf" srcId="{B49748D6-FF9D-43D1-9B4D-2F52859CD3DF}" destId="{5C5476C9-BDD7-478E-AF0F-0042F0B9A3F2}" srcOrd="0" destOrd="0" presId="urn:microsoft.com/office/officeart/2008/layout/HorizontalMultiLevelHierarchy"/>
    <dgm:cxn modelId="{44610497-2433-4960-94A1-4DBCB82827E3}" srcId="{B49748D6-FF9D-43D1-9B4D-2F52859CD3DF}" destId="{DC13EEB5-7B23-49EF-AFB4-73B5F8D642DD}" srcOrd="0" destOrd="0" parTransId="{69445EDD-9CC0-4ECC-BD70-27D102811020}" sibTransId="{75085E3C-E4FD-42B4-84AF-6DCB02EFBDC4}"/>
    <dgm:cxn modelId="{A825E71F-142D-4021-98FF-98B71279FD3B}" type="presOf" srcId="{31E82174-2891-4207-8854-29A62D9ED557}" destId="{4D924D49-29FE-45F2-9CFD-BDAA4747C615}" srcOrd="0" destOrd="0" presId="urn:microsoft.com/office/officeart/2008/layout/HorizontalMultiLevelHierarchy"/>
    <dgm:cxn modelId="{2426A7CB-71E7-43C6-A20E-7455CC9DA3AC}" type="presOf" srcId="{69445EDD-9CC0-4ECC-BD70-27D102811020}" destId="{FF8BB8D8-8A01-4306-A449-35E41BC749B1}" srcOrd="0" destOrd="0" presId="urn:microsoft.com/office/officeart/2008/layout/HorizontalMultiLevelHierarchy"/>
    <dgm:cxn modelId="{F9F26DA0-2F7A-4D0D-BEA6-E5DAD2E33D8D}" type="presOf" srcId="{0A5135F1-1D7B-4FB8-816E-FEE5BB160F79}" destId="{8B36CA0D-4BC6-4272-9C5A-CBED35F880A1}" srcOrd="0" destOrd="0" presId="urn:microsoft.com/office/officeart/2008/layout/HorizontalMultiLevelHierarchy"/>
    <dgm:cxn modelId="{966DFC9E-B6D3-4214-AAA5-8D10A68EE6E3}" type="presOf" srcId="{11BC76C8-9C12-4B11-A555-1A66D1A4CBC2}" destId="{A53EFE20-9391-477D-BC28-A0B96E640DA3}" srcOrd="1" destOrd="0" presId="urn:microsoft.com/office/officeart/2008/layout/HorizontalMultiLevelHierarchy"/>
    <dgm:cxn modelId="{B4B503AF-B11B-44CE-851D-EDCFB125922C}" type="presOf" srcId="{A87AA2CC-F4B5-453D-AA1F-30F7A13EC847}" destId="{D4DBCAA3-2525-49AF-9F17-268F051B1A2F}" srcOrd="0" destOrd="0" presId="urn:microsoft.com/office/officeart/2008/layout/HorizontalMultiLevelHierarchy"/>
    <dgm:cxn modelId="{7A0349EF-E0D7-4519-92A1-3E384B85F5F9}" type="presOf" srcId="{69445EDD-9CC0-4ECC-BD70-27D102811020}" destId="{9CF1FDF8-95F7-4013-B6ED-270BE55BA79C}" srcOrd="1" destOrd="0" presId="urn:microsoft.com/office/officeart/2008/layout/HorizontalMultiLevelHierarchy"/>
    <dgm:cxn modelId="{7C6AF4C3-55DC-4556-9814-A637B5FBAB3C}" srcId="{B49748D6-FF9D-43D1-9B4D-2F52859CD3DF}" destId="{31E82174-2891-4207-8854-29A62D9ED557}" srcOrd="2" destOrd="0" parTransId="{11BC76C8-9C12-4B11-A555-1A66D1A4CBC2}" sibTransId="{80E31109-1246-427A-80D5-0356959076C1}"/>
    <dgm:cxn modelId="{696A84B2-C407-4E68-B622-A08432317CD7}" type="presOf" srcId="{16CF0B7F-4C6E-49E9-8CFB-55DEB4F6F907}" destId="{6907D278-5DEB-401C-A122-F02820AA8EA5}" srcOrd="0" destOrd="0" presId="urn:microsoft.com/office/officeart/2008/layout/HorizontalMultiLevelHierarchy"/>
    <dgm:cxn modelId="{C67425DB-DFA9-4260-995F-9FD8661D3122}" type="presOf" srcId="{A87AA2CC-F4B5-453D-AA1F-30F7A13EC847}" destId="{D4A1C0C5-F86F-4E04-B05D-6A9FA769542F}" srcOrd="1" destOrd="0" presId="urn:microsoft.com/office/officeart/2008/layout/HorizontalMultiLevelHierarchy"/>
    <dgm:cxn modelId="{96A44BD6-64D5-4CCC-AB35-1644F5F6B715}" type="presOf" srcId="{DC13EEB5-7B23-49EF-AFB4-73B5F8D642DD}" destId="{4913C9B6-5760-45AC-9226-7519BBA7814A}" srcOrd="0" destOrd="0" presId="urn:microsoft.com/office/officeart/2008/layout/HorizontalMultiLevelHierarchy"/>
    <dgm:cxn modelId="{E1DF4800-D44D-4BBB-BB9B-879D4153675F}" srcId="{B49748D6-FF9D-43D1-9B4D-2F52859CD3DF}" destId="{0A5135F1-1D7B-4FB8-816E-FEE5BB160F79}" srcOrd="1" destOrd="0" parTransId="{A87AA2CC-F4B5-453D-AA1F-30F7A13EC847}" sibTransId="{E4D49277-3065-47BA-9B2A-C9BCBDC3BA3F}"/>
    <dgm:cxn modelId="{F254F913-6A48-48F9-B0A6-08CA376FF526}" type="presOf" srcId="{11BC76C8-9C12-4B11-A555-1A66D1A4CBC2}" destId="{35AFC86C-AFCB-4F21-8F92-E0E53FB4F140}" srcOrd="0" destOrd="0" presId="urn:microsoft.com/office/officeart/2008/layout/HorizontalMultiLevelHierarchy"/>
    <dgm:cxn modelId="{07E4A454-244C-4DFD-82FA-00FFC34AA0DF}" srcId="{16CF0B7F-4C6E-49E9-8CFB-55DEB4F6F907}" destId="{B49748D6-FF9D-43D1-9B4D-2F52859CD3DF}" srcOrd="0" destOrd="0" parTransId="{444EB6D4-2071-4C64-87D5-AD186CAF4942}" sibTransId="{11D9DCEC-97FE-4A4A-BF4E-FA7A7E83A460}"/>
    <dgm:cxn modelId="{3BA9F729-AAF9-468E-96B5-A222579FEF67}" type="presParOf" srcId="{6907D278-5DEB-401C-A122-F02820AA8EA5}" destId="{C723173C-571A-4BC3-80A8-590F4C5A1C55}" srcOrd="0" destOrd="0" presId="urn:microsoft.com/office/officeart/2008/layout/HorizontalMultiLevelHierarchy"/>
    <dgm:cxn modelId="{45ECBA18-90DF-4116-9A2A-1C4CE8FBE025}" type="presParOf" srcId="{C723173C-571A-4BC3-80A8-590F4C5A1C55}" destId="{5C5476C9-BDD7-478E-AF0F-0042F0B9A3F2}" srcOrd="0" destOrd="0" presId="urn:microsoft.com/office/officeart/2008/layout/HorizontalMultiLevelHierarchy"/>
    <dgm:cxn modelId="{B733B4F9-FEBF-490B-8AE2-627D05B6D14C}" type="presParOf" srcId="{C723173C-571A-4BC3-80A8-590F4C5A1C55}" destId="{103F1779-AFED-4DC3-9A13-2C3FD25FB29D}" srcOrd="1" destOrd="0" presId="urn:microsoft.com/office/officeart/2008/layout/HorizontalMultiLevelHierarchy"/>
    <dgm:cxn modelId="{02B6BE13-1376-4596-B817-106FDA6EF5DB}" type="presParOf" srcId="{103F1779-AFED-4DC3-9A13-2C3FD25FB29D}" destId="{FF8BB8D8-8A01-4306-A449-35E41BC749B1}" srcOrd="0" destOrd="0" presId="urn:microsoft.com/office/officeart/2008/layout/HorizontalMultiLevelHierarchy"/>
    <dgm:cxn modelId="{F40FF030-B9FC-4494-9F5A-AA6E8AC5BEF1}" type="presParOf" srcId="{FF8BB8D8-8A01-4306-A449-35E41BC749B1}" destId="{9CF1FDF8-95F7-4013-B6ED-270BE55BA79C}" srcOrd="0" destOrd="0" presId="urn:microsoft.com/office/officeart/2008/layout/HorizontalMultiLevelHierarchy"/>
    <dgm:cxn modelId="{B2719C1E-6F2A-445B-A4DD-259DCC0C0F30}" type="presParOf" srcId="{103F1779-AFED-4DC3-9A13-2C3FD25FB29D}" destId="{4470AE98-CDD2-431E-9268-2D63A55F2F4A}" srcOrd="1" destOrd="0" presId="urn:microsoft.com/office/officeart/2008/layout/HorizontalMultiLevelHierarchy"/>
    <dgm:cxn modelId="{0077B1D5-8B4A-4EA6-8796-9942CD7CB583}" type="presParOf" srcId="{4470AE98-CDD2-431E-9268-2D63A55F2F4A}" destId="{4913C9B6-5760-45AC-9226-7519BBA7814A}" srcOrd="0" destOrd="0" presId="urn:microsoft.com/office/officeart/2008/layout/HorizontalMultiLevelHierarchy"/>
    <dgm:cxn modelId="{8FD5589D-D6E1-4F32-8BE3-ED3CB30D494D}" type="presParOf" srcId="{4470AE98-CDD2-431E-9268-2D63A55F2F4A}" destId="{A3FE61C4-1D70-4DFE-93E9-0FF191B59007}" srcOrd="1" destOrd="0" presId="urn:microsoft.com/office/officeart/2008/layout/HorizontalMultiLevelHierarchy"/>
    <dgm:cxn modelId="{0D97227C-8581-4F36-BD3D-766B267952CE}" type="presParOf" srcId="{103F1779-AFED-4DC3-9A13-2C3FD25FB29D}" destId="{D4DBCAA3-2525-49AF-9F17-268F051B1A2F}" srcOrd="2" destOrd="0" presId="urn:microsoft.com/office/officeart/2008/layout/HorizontalMultiLevelHierarchy"/>
    <dgm:cxn modelId="{CAC08A1D-A195-45E4-B088-09D64DBE7926}" type="presParOf" srcId="{D4DBCAA3-2525-49AF-9F17-268F051B1A2F}" destId="{D4A1C0C5-F86F-4E04-B05D-6A9FA769542F}" srcOrd="0" destOrd="0" presId="urn:microsoft.com/office/officeart/2008/layout/HorizontalMultiLevelHierarchy"/>
    <dgm:cxn modelId="{73DE26D1-8D4F-4DD8-A12A-F75866A3D5B5}" type="presParOf" srcId="{103F1779-AFED-4DC3-9A13-2C3FD25FB29D}" destId="{FF6219F8-785E-44DA-983A-1B8E324F6734}" srcOrd="3" destOrd="0" presId="urn:microsoft.com/office/officeart/2008/layout/HorizontalMultiLevelHierarchy"/>
    <dgm:cxn modelId="{E95BA9C3-E247-487D-86B8-171B66B4CE2B}" type="presParOf" srcId="{FF6219F8-785E-44DA-983A-1B8E324F6734}" destId="{8B36CA0D-4BC6-4272-9C5A-CBED35F880A1}" srcOrd="0" destOrd="0" presId="urn:microsoft.com/office/officeart/2008/layout/HorizontalMultiLevelHierarchy"/>
    <dgm:cxn modelId="{3A15F392-E59A-4B54-A419-07439020C7FE}" type="presParOf" srcId="{FF6219F8-785E-44DA-983A-1B8E324F6734}" destId="{CD536FFE-4443-4D5F-8225-48E20D5A86A4}" srcOrd="1" destOrd="0" presId="urn:microsoft.com/office/officeart/2008/layout/HorizontalMultiLevelHierarchy"/>
    <dgm:cxn modelId="{85EF03B6-4664-4F65-B669-E957B30112FE}" type="presParOf" srcId="{103F1779-AFED-4DC3-9A13-2C3FD25FB29D}" destId="{35AFC86C-AFCB-4F21-8F92-E0E53FB4F140}" srcOrd="4" destOrd="0" presId="urn:microsoft.com/office/officeart/2008/layout/HorizontalMultiLevelHierarchy"/>
    <dgm:cxn modelId="{CAF91CA9-24E9-4FC5-AE32-0D7CB2D4A602}" type="presParOf" srcId="{35AFC86C-AFCB-4F21-8F92-E0E53FB4F140}" destId="{A53EFE20-9391-477D-BC28-A0B96E640DA3}" srcOrd="0" destOrd="0" presId="urn:microsoft.com/office/officeart/2008/layout/HorizontalMultiLevelHierarchy"/>
    <dgm:cxn modelId="{1367285A-DA5F-4F59-9CEA-718ED5C18B01}" type="presParOf" srcId="{103F1779-AFED-4DC3-9A13-2C3FD25FB29D}" destId="{8405920B-64BB-4298-9E88-991F0FE157B4}" srcOrd="5" destOrd="0" presId="urn:microsoft.com/office/officeart/2008/layout/HorizontalMultiLevelHierarchy"/>
    <dgm:cxn modelId="{51196D97-0A2B-4866-B580-F7B2314C7867}" type="presParOf" srcId="{8405920B-64BB-4298-9E88-991F0FE157B4}" destId="{4D924D49-29FE-45F2-9CFD-BDAA4747C615}" srcOrd="0" destOrd="0" presId="urn:microsoft.com/office/officeart/2008/layout/HorizontalMultiLevelHierarchy"/>
    <dgm:cxn modelId="{39F6E645-E140-47F4-9A16-5BC7A1C72950}" type="presParOf" srcId="{8405920B-64BB-4298-9E88-991F0FE157B4}" destId="{4A88A1A6-1791-40E6-94D0-17E4167075B9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579B9D-C050-46F8-91DE-CD4358C93E0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802FFE1-E60B-4E64-B32E-0B8A8F54DCF8}">
      <dgm:prSet phldrT="[Tekstas]"/>
      <dgm:spPr>
        <a:solidFill>
          <a:srgbClr val="B44485"/>
        </a:solidFill>
      </dgm:spPr>
      <dgm:t>
        <a:bodyPr/>
        <a:lstStyle/>
        <a:p>
          <a:r>
            <a:rPr lang="lt-LT" dirty="0" smtClean="0"/>
            <a:t>2022 m.</a:t>
          </a:r>
          <a:endParaRPr lang="lt-LT" dirty="0"/>
        </a:p>
      </dgm:t>
    </dgm:pt>
    <dgm:pt modelId="{F3C3FAE6-47D4-4A48-B53C-89F508BF7011}" type="parTrans" cxnId="{D20E1D26-0A52-4AC6-BD59-BD7914ED6E7A}">
      <dgm:prSet/>
      <dgm:spPr/>
      <dgm:t>
        <a:bodyPr/>
        <a:lstStyle/>
        <a:p>
          <a:endParaRPr lang="lt-LT"/>
        </a:p>
      </dgm:t>
    </dgm:pt>
    <dgm:pt modelId="{1CF3058D-B21F-4341-858C-9AD597303FF8}" type="sibTrans" cxnId="{D20E1D26-0A52-4AC6-BD59-BD7914ED6E7A}">
      <dgm:prSet/>
      <dgm:spPr/>
      <dgm:t>
        <a:bodyPr/>
        <a:lstStyle/>
        <a:p>
          <a:endParaRPr lang="lt-LT"/>
        </a:p>
      </dgm:t>
    </dgm:pt>
    <dgm:pt modelId="{7DC17C19-7CAD-44BC-9420-ED73ED56089B}">
      <dgm:prSet phldrT="[Tekstas]"/>
      <dgm:spPr>
        <a:solidFill>
          <a:srgbClr val="B44485"/>
        </a:solidFill>
      </dgm:spPr>
      <dgm:t>
        <a:bodyPr/>
        <a:lstStyle/>
        <a:p>
          <a:r>
            <a:rPr lang="lt-LT" dirty="0" smtClean="0"/>
            <a:t>2023 m.</a:t>
          </a:r>
          <a:endParaRPr lang="lt-LT" dirty="0"/>
        </a:p>
      </dgm:t>
    </dgm:pt>
    <dgm:pt modelId="{64DF26F4-3ACF-4A44-AA1D-F5770F92387F}" type="parTrans" cxnId="{AC8F5869-9D6C-4282-A067-42E8F9FD9324}">
      <dgm:prSet/>
      <dgm:spPr/>
      <dgm:t>
        <a:bodyPr/>
        <a:lstStyle/>
        <a:p>
          <a:endParaRPr lang="lt-LT"/>
        </a:p>
      </dgm:t>
    </dgm:pt>
    <dgm:pt modelId="{1800FC36-961F-47D3-893A-946BBA1C3E9F}" type="sibTrans" cxnId="{AC8F5869-9D6C-4282-A067-42E8F9FD9324}">
      <dgm:prSet/>
      <dgm:spPr/>
      <dgm:t>
        <a:bodyPr/>
        <a:lstStyle/>
        <a:p>
          <a:endParaRPr lang="lt-LT"/>
        </a:p>
      </dgm:t>
    </dgm:pt>
    <dgm:pt modelId="{323A6500-22FD-4E2D-B352-BF0B9C18AD6D}">
      <dgm:prSet phldrT="[Tekstas]"/>
      <dgm:spPr>
        <a:solidFill>
          <a:srgbClr val="B44485"/>
        </a:solidFill>
      </dgm:spPr>
      <dgm:t>
        <a:bodyPr/>
        <a:lstStyle/>
        <a:p>
          <a:r>
            <a:rPr lang="lt-LT" dirty="0" smtClean="0"/>
            <a:t>2024 m.</a:t>
          </a:r>
          <a:endParaRPr lang="lt-LT" dirty="0"/>
        </a:p>
      </dgm:t>
    </dgm:pt>
    <dgm:pt modelId="{E5D2ED08-F027-4F8A-9784-3CDB2E95C1D6}" type="parTrans" cxnId="{29D4D4A5-8F72-48E3-BA8E-1A284847CE75}">
      <dgm:prSet/>
      <dgm:spPr/>
      <dgm:t>
        <a:bodyPr/>
        <a:lstStyle/>
        <a:p>
          <a:endParaRPr lang="lt-LT"/>
        </a:p>
      </dgm:t>
    </dgm:pt>
    <dgm:pt modelId="{213B51A3-CDD5-4026-BBB2-C24C690B1979}" type="sibTrans" cxnId="{29D4D4A5-8F72-48E3-BA8E-1A284847CE75}">
      <dgm:prSet/>
      <dgm:spPr/>
      <dgm:t>
        <a:bodyPr/>
        <a:lstStyle/>
        <a:p>
          <a:endParaRPr lang="lt-LT"/>
        </a:p>
      </dgm:t>
    </dgm:pt>
    <dgm:pt modelId="{B9E22F60-7B07-4EBE-A7B6-8DADF7006BF5}" type="pres">
      <dgm:prSet presAssocID="{3A579B9D-C050-46F8-91DE-CD4358C93E06}" presName="CompostProcess" presStyleCnt="0">
        <dgm:presLayoutVars>
          <dgm:dir/>
          <dgm:resizeHandles val="exact"/>
        </dgm:presLayoutVars>
      </dgm:prSet>
      <dgm:spPr/>
    </dgm:pt>
    <dgm:pt modelId="{B58CDDC2-3DE6-46BE-A46A-88BF79DF72EB}" type="pres">
      <dgm:prSet presAssocID="{3A579B9D-C050-46F8-91DE-CD4358C93E06}" presName="arrow" presStyleLbl="bgShp" presStyleIdx="0" presStyleCnt="1" custScaleX="90476" custLinFactNeighborX="13355" custLinFactNeighborY="12406"/>
      <dgm:spPr>
        <a:ln>
          <a:solidFill>
            <a:srgbClr val="B44485"/>
          </a:solidFill>
        </a:ln>
      </dgm:spPr>
    </dgm:pt>
    <dgm:pt modelId="{ECCA3E99-CD34-4AE4-BFA1-F5CE474801A6}" type="pres">
      <dgm:prSet presAssocID="{3A579B9D-C050-46F8-91DE-CD4358C93E06}" presName="linearProcess" presStyleCnt="0"/>
      <dgm:spPr/>
    </dgm:pt>
    <dgm:pt modelId="{42E93CFF-C10E-41B2-8F8C-A0693849A22C}" type="pres">
      <dgm:prSet presAssocID="{F802FFE1-E60B-4E64-B32E-0B8A8F54DCF8}" presName="textNode" presStyleLbl="node1" presStyleIdx="0" presStyleCnt="3" custScaleX="33976" custScaleY="102709" custLinFactNeighborX="-42911" custLinFactNeighborY="4575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66F9F0B-F01D-43AA-98FF-092212325832}" type="pres">
      <dgm:prSet presAssocID="{1CF3058D-B21F-4341-858C-9AD597303FF8}" presName="sibTrans" presStyleCnt="0"/>
      <dgm:spPr/>
    </dgm:pt>
    <dgm:pt modelId="{F6C66ACD-3B88-49B5-AB79-CF40C6E06764}" type="pres">
      <dgm:prSet presAssocID="{7DC17C19-7CAD-44BC-9420-ED73ED56089B}" presName="textNode" presStyleLbl="node1" presStyleIdx="1" presStyleCnt="3" custScaleX="33976" custScaleY="102709" custLinFactX="20934" custLinFactNeighborX="100000" custLinFactNeighborY="-2408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E4A74D4-292F-48D6-877C-3F1F1B4A5CDC}" type="pres">
      <dgm:prSet presAssocID="{1800FC36-961F-47D3-893A-946BBA1C3E9F}" presName="sibTrans" presStyleCnt="0"/>
      <dgm:spPr/>
    </dgm:pt>
    <dgm:pt modelId="{7BE63C62-BB09-4900-A668-E090B01819BE}" type="pres">
      <dgm:prSet presAssocID="{323A6500-22FD-4E2D-B352-BF0B9C18AD6D}" presName="textNode" presStyleLbl="node1" presStyleIdx="2" presStyleCnt="3" custScaleX="33976" custScaleY="102709" custLinFactX="53306" custLinFactNeighborX="100000" custLinFactNeighborY="-667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3E8F7B5E-A9B3-40E1-92FD-E4849E49382C}" type="presOf" srcId="{F802FFE1-E60B-4E64-B32E-0B8A8F54DCF8}" destId="{42E93CFF-C10E-41B2-8F8C-A0693849A22C}" srcOrd="0" destOrd="0" presId="urn:microsoft.com/office/officeart/2005/8/layout/hProcess9"/>
    <dgm:cxn modelId="{29D4D4A5-8F72-48E3-BA8E-1A284847CE75}" srcId="{3A579B9D-C050-46F8-91DE-CD4358C93E06}" destId="{323A6500-22FD-4E2D-B352-BF0B9C18AD6D}" srcOrd="2" destOrd="0" parTransId="{E5D2ED08-F027-4F8A-9784-3CDB2E95C1D6}" sibTransId="{213B51A3-CDD5-4026-BBB2-C24C690B1979}"/>
    <dgm:cxn modelId="{D20E1D26-0A52-4AC6-BD59-BD7914ED6E7A}" srcId="{3A579B9D-C050-46F8-91DE-CD4358C93E06}" destId="{F802FFE1-E60B-4E64-B32E-0B8A8F54DCF8}" srcOrd="0" destOrd="0" parTransId="{F3C3FAE6-47D4-4A48-B53C-89F508BF7011}" sibTransId="{1CF3058D-B21F-4341-858C-9AD597303FF8}"/>
    <dgm:cxn modelId="{AC8F5869-9D6C-4282-A067-42E8F9FD9324}" srcId="{3A579B9D-C050-46F8-91DE-CD4358C93E06}" destId="{7DC17C19-7CAD-44BC-9420-ED73ED56089B}" srcOrd="1" destOrd="0" parTransId="{64DF26F4-3ACF-4A44-AA1D-F5770F92387F}" sibTransId="{1800FC36-961F-47D3-893A-946BBA1C3E9F}"/>
    <dgm:cxn modelId="{51B1AD34-E320-44E8-891D-B85E8368C2D0}" type="presOf" srcId="{323A6500-22FD-4E2D-B352-BF0B9C18AD6D}" destId="{7BE63C62-BB09-4900-A668-E090B01819BE}" srcOrd="0" destOrd="0" presId="urn:microsoft.com/office/officeart/2005/8/layout/hProcess9"/>
    <dgm:cxn modelId="{913322BF-9773-48E7-B4C7-DA1E20F054E7}" type="presOf" srcId="{7DC17C19-7CAD-44BC-9420-ED73ED56089B}" destId="{F6C66ACD-3B88-49B5-AB79-CF40C6E06764}" srcOrd="0" destOrd="0" presId="urn:microsoft.com/office/officeart/2005/8/layout/hProcess9"/>
    <dgm:cxn modelId="{D67BECE5-6122-4C97-B8B9-D9DD58FED511}" type="presOf" srcId="{3A579B9D-C050-46F8-91DE-CD4358C93E06}" destId="{B9E22F60-7B07-4EBE-A7B6-8DADF7006BF5}" srcOrd="0" destOrd="0" presId="urn:microsoft.com/office/officeart/2005/8/layout/hProcess9"/>
    <dgm:cxn modelId="{ED90EDD2-3793-4F12-ABA5-4EE219770B81}" type="presParOf" srcId="{B9E22F60-7B07-4EBE-A7B6-8DADF7006BF5}" destId="{B58CDDC2-3DE6-46BE-A46A-88BF79DF72EB}" srcOrd="0" destOrd="0" presId="urn:microsoft.com/office/officeart/2005/8/layout/hProcess9"/>
    <dgm:cxn modelId="{ACB3EC45-11AF-41ED-BF13-6DF6397AD281}" type="presParOf" srcId="{B9E22F60-7B07-4EBE-A7B6-8DADF7006BF5}" destId="{ECCA3E99-CD34-4AE4-BFA1-F5CE474801A6}" srcOrd="1" destOrd="0" presId="urn:microsoft.com/office/officeart/2005/8/layout/hProcess9"/>
    <dgm:cxn modelId="{A1C317B4-00CC-41ED-B12E-54FAF0260CC4}" type="presParOf" srcId="{ECCA3E99-CD34-4AE4-BFA1-F5CE474801A6}" destId="{42E93CFF-C10E-41B2-8F8C-A0693849A22C}" srcOrd="0" destOrd="0" presId="urn:microsoft.com/office/officeart/2005/8/layout/hProcess9"/>
    <dgm:cxn modelId="{F7ACDA9C-BDC8-462D-A0DD-25B6F61E3C62}" type="presParOf" srcId="{ECCA3E99-CD34-4AE4-BFA1-F5CE474801A6}" destId="{366F9F0B-F01D-43AA-98FF-092212325832}" srcOrd="1" destOrd="0" presId="urn:microsoft.com/office/officeart/2005/8/layout/hProcess9"/>
    <dgm:cxn modelId="{21ACECDC-1C99-4577-B682-9DB0160B4801}" type="presParOf" srcId="{ECCA3E99-CD34-4AE4-BFA1-F5CE474801A6}" destId="{F6C66ACD-3B88-49B5-AB79-CF40C6E06764}" srcOrd="2" destOrd="0" presId="urn:microsoft.com/office/officeart/2005/8/layout/hProcess9"/>
    <dgm:cxn modelId="{FAC78209-9799-4BC4-BA4C-7CC4D8817EB6}" type="presParOf" srcId="{ECCA3E99-CD34-4AE4-BFA1-F5CE474801A6}" destId="{EE4A74D4-292F-48D6-877C-3F1F1B4A5CDC}" srcOrd="3" destOrd="0" presId="urn:microsoft.com/office/officeart/2005/8/layout/hProcess9"/>
    <dgm:cxn modelId="{5F541010-BD51-49A9-A483-2E713446D195}" type="presParOf" srcId="{ECCA3E99-CD34-4AE4-BFA1-F5CE474801A6}" destId="{7BE63C62-BB09-4900-A668-E090B01819B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CF0B7F-4C6E-49E9-8CFB-55DEB4F6F90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B49748D6-FF9D-43D1-9B4D-2F52859CD3DF}">
      <dgm:prSet phldrT="[Tekstas]" custT="1"/>
      <dgm:spPr>
        <a:solidFill>
          <a:srgbClr val="B44485"/>
        </a:solidFill>
      </dgm:spPr>
      <dgm:t>
        <a:bodyPr lIns="0" rIns="0"/>
        <a:lstStyle/>
        <a:p>
          <a:pPr>
            <a:spcAft>
              <a:spcPct val="35000"/>
            </a:spcAft>
          </a:pPr>
          <a:r>
            <a:rPr lang="lt-LT" sz="1400" b="1" dirty="0" smtClean="0"/>
            <a:t> II. ĮSITRAUKĘ DARBUOTOJAI </a:t>
          </a:r>
          <a:endParaRPr lang="lt-LT" sz="1400" dirty="0" smtClean="0"/>
        </a:p>
        <a:p>
          <a:pPr>
            <a:spcAft>
              <a:spcPts val="0"/>
            </a:spcAft>
          </a:pPr>
          <a:r>
            <a:rPr lang="lt-LT" sz="1200" b="1" dirty="0" smtClean="0"/>
            <a:t>(Rodiklis 2024 m. – </a:t>
          </a:r>
        </a:p>
        <a:p>
          <a:pPr>
            <a:spcAft>
              <a:spcPts val="0"/>
            </a:spcAft>
          </a:pPr>
          <a:r>
            <a:rPr lang="lt-LT" sz="1200" b="1" dirty="0" smtClean="0"/>
            <a:t>darbuotojų įsitraukimas – Viešojo sektoriaus vidurkis)</a:t>
          </a:r>
          <a:endParaRPr lang="lt-LT" sz="1200" dirty="0"/>
        </a:p>
      </dgm:t>
    </dgm:pt>
    <dgm:pt modelId="{444EB6D4-2071-4C64-87D5-AD186CAF4942}" type="parTrans" cxnId="{07E4A454-244C-4DFD-82FA-00FFC34AA0DF}">
      <dgm:prSet/>
      <dgm:spPr/>
      <dgm:t>
        <a:bodyPr/>
        <a:lstStyle/>
        <a:p>
          <a:endParaRPr lang="lt-LT"/>
        </a:p>
      </dgm:t>
    </dgm:pt>
    <dgm:pt modelId="{11D9DCEC-97FE-4A4A-BF4E-FA7A7E83A460}" type="sibTrans" cxnId="{07E4A454-244C-4DFD-82FA-00FFC34AA0DF}">
      <dgm:prSet/>
      <dgm:spPr/>
      <dgm:t>
        <a:bodyPr/>
        <a:lstStyle/>
        <a:p>
          <a:endParaRPr lang="lt-LT"/>
        </a:p>
      </dgm:t>
    </dgm:pt>
    <dgm:pt modelId="{DC13EEB5-7B23-49EF-AFB4-73B5F8D642DD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100" b="1" dirty="0" smtClean="0"/>
            <a:t>4. Ugdyti darbuotojų kompetencijas</a:t>
          </a:r>
          <a:endParaRPr lang="lt-LT" sz="1100" dirty="0"/>
        </a:p>
      </dgm:t>
    </dgm:pt>
    <dgm:pt modelId="{69445EDD-9CC0-4ECC-BD70-27D102811020}" type="parTrans" cxnId="{44610497-2433-4960-94A1-4DBCB82827E3}">
      <dgm:prSet/>
      <dgm:spPr>
        <a:ln w="25400">
          <a:solidFill>
            <a:srgbClr val="B44485"/>
          </a:solidFill>
        </a:ln>
      </dgm:spPr>
      <dgm:t>
        <a:bodyPr/>
        <a:lstStyle/>
        <a:p>
          <a:endParaRPr lang="lt-LT" dirty="0"/>
        </a:p>
      </dgm:t>
    </dgm:pt>
    <dgm:pt modelId="{75085E3C-E4FD-42B4-84AF-6DCB02EFBDC4}" type="sibTrans" cxnId="{44610497-2433-4960-94A1-4DBCB82827E3}">
      <dgm:prSet/>
      <dgm:spPr/>
      <dgm:t>
        <a:bodyPr/>
        <a:lstStyle/>
        <a:p>
          <a:endParaRPr lang="lt-LT"/>
        </a:p>
      </dgm:t>
    </dgm:pt>
    <dgm:pt modelId="{0A5135F1-1D7B-4FB8-816E-FEE5BB160F79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100" b="1" dirty="0" smtClean="0"/>
            <a:t>5. Kelti procesų valdymo ir IT kompetencijas</a:t>
          </a:r>
          <a:endParaRPr lang="lt-LT" sz="1100" dirty="0"/>
        </a:p>
      </dgm:t>
    </dgm:pt>
    <dgm:pt modelId="{A87AA2CC-F4B5-453D-AA1F-30F7A13EC847}" type="parTrans" cxnId="{E1DF4800-D44D-4BBB-BB9B-879D4153675F}">
      <dgm:prSet/>
      <dgm:spPr>
        <a:ln>
          <a:solidFill>
            <a:srgbClr val="B44485"/>
          </a:solidFill>
        </a:ln>
      </dgm:spPr>
      <dgm:t>
        <a:bodyPr/>
        <a:lstStyle/>
        <a:p>
          <a:endParaRPr lang="lt-LT" dirty="0"/>
        </a:p>
      </dgm:t>
    </dgm:pt>
    <dgm:pt modelId="{E4D49277-3065-47BA-9B2A-C9BCBDC3BA3F}" type="sibTrans" cxnId="{E1DF4800-D44D-4BBB-BB9B-879D4153675F}">
      <dgm:prSet/>
      <dgm:spPr/>
      <dgm:t>
        <a:bodyPr/>
        <a:lstStyle/>
        <a:p>
          <a:endParaRPr lang="lt-LT"/>
        </a:p>
      </dgm:t>
    </dgm:pt>
    <dgm:pt modelId="{31E82174-2891-4207-8854-29A62D9ED557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100" b="1" dirty="0" smtClean="0"/>
            <a:t>6. Kurti ir įgyvendinti žmogiškųjų išteklių valdymo procesus </a:t>
          </a:r>
          <a:endParaRPr lang="lt-LT" sz="1100" dirty="0"/>
        </a:p>
      </dgm:t>
    </dgm:pt>
    <dgm:pt modelId="{11BC76C8-9C12-4B11-A555-1A66D1A4CBC2}" type="parTrans" cxnId="{7C6AF4C3-55DC-4556-9814-A637B5FBAB3C}">
      <dgm:prSet/>
      <dgm:spPr>
        <a:ln>
          <a:solidFill>
            <a:srgbClr val="B44485"/>
          </a:solidFill>
        </a:ln>
      </dgm:spPr>
      <dgm:t>
        <a:bodyPr/>
        <a:lstStyle/>
        <a:p>
          <a:endParaRPr lang="lt-LT" dirty="0"/>
        </a:p>
      </dgm:t>
    </dgm:pt>
    <dgm:pt modelId="{80E31109-1246-427A-80D5-0356959076C1}" type="sibTrans" cxnId="{7C6AF4C3-55DC-4556-9814-A637B5FBAB3C}">
      <dgm:prSet/>
      <dgm:spPr/>
      <dgm:t>
        <a:bodyPr/>
        <a:lstStyle/>
        <a:p>
          <a:endParaRPr lang="lt-LT"/>
        </a:p>
      </dgm:t>
    </dgm:pt>
    <dgm:pt modelId="{6907D278-5DEB-401C-A122-F02820AA8EA5}" type="pres">
      <dgm:prSet presAssocID="{16CF0B7F-4C6E-49E9-8CFB-55DEB4F6F90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C723173C-571A-4BC3-80A8-590F4C5A1C55}" type="pres">
      <dgm:prSet presAssocID="{B49748D6-FF9D-43D1-9B4D-2F52859CD3DF}" presName="root1" presStyleCnt="0"/>
      <dgm:spPr/>
    </dgm:pt>
    <dgm:pt modelId="{5C5476C9-BDD7-478E-AF0F-0042F0B9A3F2}" type="pres">
      <dgm:prSet presAssocID="{B49748D6-FF9D-43D1-9B4D-2F52859CD3DF}" presName="LevelOneTextNode" presStyleLbl="node0" presStyleIdx="0" presStyleCnt="1" custScaleX="164031" custScaleY="199029" custLinFactX="-300000" custLinFactNeighborX="-306356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103F1779-AFED-4DC3-9A13-2C3FD25FB29D}" type="pres">
      <dgm:prSet presAssocID="{B49748D6-FF9D-43D1-9B4D-2F52859CD3DF}" presName="level2hierChild" presStyleCnt="0"/>
      <dgm:spPr/>
    </dgm:pt>
    <dgm:pt modelId="{FF8BB8D8-8A01-4306-A449-35E41BC749B1}" type="pres">
      <dgm:prSet presAssocID="{69445EDD-9CC0-4ECC-BD70-27D102811020}" presName="conn2-1" presStyleLbl="parChTrans1D2" presStyleIdx="0" presStyleCnt="3"/>
      <dgm:spPr/>
      <dgm:t>
        <a:bodyPr/>
        <a:lstStyle/>
        <a:p>
          <a:endParaRPr lang="lt-LT"/>
        </a:p>
      </dgm:t>
    </dgm:pt>
    <dgm:pt modelId="{9CF1FDF8-95F7-4013-B6ED-270BE55BA79C}" type="pres">
      <dgm:prSet presAssocID="{69445EDD-9CC0-4ECC-BD70-27D102811020}" presName="connTx" presStyleLbl="parChTrans1D2" presStyleIdx="0" presStyleCnt="3"/>
      <dgm:spPr/>
      <dgm:t>
        <a:bodyPr/>
        <a:lstStyle/>
        <a:p>
          <a:endParaRPr lang="lt-LT"/>
        </a:p>
      </dgm:t>
    </dgm:pt>
    <dgm:pt modelId="{4470AE98-CDD2-431E-9268-2D63A55F2F4A}" type="pres">
      <dgm:prSet presAssocID="{DC13EEB5-7B23-49EF-AFB4-73B5F8D642DD}" presName="root2" presStyleCnt="0"/>
      <dgm:spPr/>
    </dgm:pt>
    <dgm:pt modelId="{4913C9B6-5760-45AC-9226-7519BBA7814A}" type="pres">
      <dgm:prSet presAssocID="{DC13EEB5-7B23-49EF-AFB4-73B5F8D642DD}" presName="LevelTwoTextNode" presStyleLbl="node2" presStyleIdx="0" presStyleCnt="3" custScaleX="88411" custScaleY="153706" custLinFactX="-82130" custLinFactY="-100000" custLinFactNeighborX="-100000" custLinFactNeighborY="-13947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A3FE61C4-1D70-4DFE-93E9-0FF191B59007}" type="pres">
      <dgm:prSet presAssocID="{DC13EEB5-7B23-49EF-AFB4-73B5F8D642DD}" presName="level3hierChild" presStyleCnt="0"/>
      <dgm:spPr/>
    </dgm:pt>
    <dgm:pt modelId="{D4DBCAA3-2525-49AF-9F17-268F051B1A2F}" type="pres">
      <dgm:prSet presAssocID="{A87AA2CC-F4B5-453D-AA1F-30F7A13EC847}" presName="conn2-1" presStyleLbl="parChTrans1D2" presStyleIdx="1" presStyleCnt="3"/>
      <dgm:spPr/>
      <dgm:t>
        <a:bodyPr/>
        <a:lstStyle/>
        <a:p>
          <a:endParaRPr lang="lt-LT"/>
        </a:p>
      </dgm:t>
    </dgm:pt>
    <dgm:pt modelId="{D4A1C0C5-F86F-4E04-B05D-6A9FA769542F}" type="pres">
      <dgm:prSet presAssocID="{A87AA2CC-F4B5-453D-AA1F-30F7A13EC847}" presName="connTx" presStyleLbl="parChTrans1D2" presStyleIdx="1" presStyleCnt="3"/>
      <dgm:spPr/>
      <dgm:t>
        <a:bodyPr/>
        <a:lstStyle/>
        <a:p>
          <a:endParaRPr lang="lt-LT"/>
        </a:p>
      </dgm:t>
    </dgm:pt>
    <dgm:pt modelId="{FF6219F8-785E-44DA-983A-1B8E324F6734}" type="pres">
      <dgm:prSet presAssocID="{0A5135F1-1D7B-4FB8-816E-FEE5BB160F79}" presName="root2" presStyleCnt="0"/>
      <dgm:spPr/>
    </dgm:pt>
    <dgm:pt modelId="{8B36CA0D-4BC6-4272-9C5A-CBED35F880A1}" type="pres">
      <dgm:prSet presAssocID="{0A5135F1-1D7B-4FB8-816E-FEE5BB160F79}" presName="LevelTwoTextNode" presStyleLbl="node2" presStyleIdx="1" presStyleCnt="3" custScaleX="89892" custScaleY="153133" custLinFactX="-82633" custLinFactY="-18810" custLinFactNeighborX="-100000" custLinFactNeighborY="-100000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CD536FFE-4443-4D5F-8225-48E20D5A86A4}" type="pres">
      <dgm:prSet presAssocID="{0A5135F1-1D7B-4FB8-816E-FEE5BB160F79}" presName="level3hierChild" presStyleCnt="0"/>
      <dgm:spPr/>
    </dgm:pt>
    <dgm:pt modelId="{35AFC86C-AFCB-4F21-8F92-E0E53FB4F140}" type="pres">
      <dgm:prSet presAssocID="{11BC76C8-9C12-4B11-A555-1A66D1A4CBC2}" presName="conn2-1" presStyleLbl="parChTrans1D2" presStyleIdx="2" presStyleCnt="3"/>
      <dgm:spPr/>
      <dgm:t>
        <a:bodyPr/>
        <a:lstStyle/>
        <a:p>
          <a:endParaRPr lang="lt-LT"/>
        </a:p>
      </dgm:t>
    </dgm:pt>
    <dgm:pt modelId="{A53EFE20-9391-477D-BC28-A0B96E640DA3}" type="pres">
      <dgm:prSet presAssocID="{11BC76C8-9C12-4B11-A555-1A66D1A4CBC2}" presName="connTx" presStyleLbl="parChTrans1D2" presStyleIdx="2" presStyleCnt="3"/>
      <dgm:spPr/>
      <dgm:t>
        <a:bodyPr/>
        <a:lstStyle/>
        <a:p>
          <a:endParaRPr lang="lt-LT"/>
        </a:p>
      </dgm:t>
    </dgm:pt>
    <dgm:pt modelId="{8405920B-64BB-4298-9E88-991F0FE157B4}" type="pres">
      <dgm:prSet presAssocID="{31E82174-2891-4207-8854-29A62D9ED557}" presName="root2" presStyleCnt="0"/>
      <dgm:spPr/>
    </dgm:pt>
    <dgm:pt modelId="{4D924D49-29FE-45F2-9CFD-BDAA4747C615}" type="pres">
      <dgm:prSet presAssocID="{31E82174-2891-4207-8854-29A62D9ED557}" presName="LevelTwoTextNode" presStyleLbl="node2" presStyleIdx="2" presStyleCnt="3" custScaleX="89892" custScaleY="172491" custLinFactX="-84798" custLinFactNeighborX="-100000" custLinFactNeighborY="88071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4A88A1A6-1791-40E6-94D0-17E4167075B9}" type="pres">
      <dgm:prSet presAssocID="{31E82174-2891-4207-8854-29A62D9ED557}" presName="level3hierChild" presStyleCnt="0"/>
      <dgm:spPr/>
    </dgm:pt>
  </dgm:ptLst>
  <dgm:cxnLst>
    <dgm:cxn modelId="{49A49D9C-E962-4CD2-85F8-996CEA683041}" type="presOf" srcId="{DC13EEB5-7B23-49EF-AFB4-73B5F8D642DD}" destId="{4913C9B6-5760-45AC-9226-7519BBA7814A}" srcOrd="0" destOrd="0" presId="urn:microsoft.com/office/officeart/2008/layout/HorizontalMultiLevelHierarchy"/>
    <dgm:cxn modelId="{D4D90210-8F4A-40EE-9AB7-0560241BDE6F}" type="presOf" srcId="{11BC76C8-9C12-4B11-A555-1A66D1A4CBC2}" destId="{35AFC86C-AFCB-4F21-8F92-E0E53FB4F140}" srcOrd="0" destOrd="0" presId="urn:microsoft.com/office/officeart/2008/layout/HorizontalMultiLevelHierarchy"/>
    <dgm:cxn modelId="{76101ED6-4129-485A-850C-87A957B79E52}" type="presOf" srcId="{69445EDD-9CC0-4ECC-BD70-27D102811020}" destId="{FF8BB8D8-8A01-4306-A449-35E41BC749B1}" srcOrd="0" destOrd="0" presId="urn:microsoft.com/office/officeart/2008/layout/HorizontalMultiLevelHierarchy"/>
    <dgm:cxn modelId="{C838E727-2CF8-40DC-B55C-D5C8C62381D2}" type="presOf" srcId="{31E82174-2891-4207-8854-29A62D9ED557}" destId="{4D924D49-29FE-45F2-9CFD-BDAA4747C615}" srcOrd="0" destOrd="0" presId="urn:microsoft.com/office/officeart/2008/layout/HorizontalMultiLevelHierarchy"/>
    <dgm:cxn modelId="{07E4A454-244C-4DFD-82FA-00FFC34AA0DF}" srcId="{16CF0B7F-4C6E-49E9-8CFB-55DEB4F6F907}" destId="{B49748D6-FF9D-43D1-9B4D-2F52859CD3DF}" srcOrd="0" destOrd="0" parTransId="{444EB6D4-2071-4C64-87D5-AD186CAF4942}" sibTransId="{11D9DCEC-97FE-4A4A-BF4E-FA7A7E83A460}"/>
    <dgm:cxn modelId="{41CB22DC-1A42-4FA7-864D-34C7B5D623D5}" type="presOf" srcId="{A87AA2CC-F4B5-453D-AA1F-30F7A13EC847}" destId="{D4DBCAA3-2525-49AF-9F17-268F051B1A2F}" srcOrd="0" destOrd="0" presId="urn:microsoft.com/office/officeart/2008/layout/HorizontalMultiLevelHierarchy"/>
    <dgm:cxn modelId="{A1A4C60D-7124-462F-8734-5A5CF375044C}" type="presOf" srcId="{11BC76C8-9C12-4B11-A555-1A66D1A4CBC2}" destId="{A53EFE20-9391-477D-BC28-A0B96E640DA3}" srcOrd="1" destOrd="0" presId="urn:microsoft.com/office/officeart/2008/layout/HorizontalMultiLevelHierarchy"/>
    <dgm:cxn modelId="{E1DF4800-D44D-4BBB-BB9B-879D4153675F}" srcId="{B49748D6-FF9D-43D1-9B4D-2F52859CD3DF}" destId="{0A5135F1-1D7B-4FB8-816E-FEE5BB160F79}" srcOrd="1" destOrd="0" parTransId="{A87AA2CC-F4B5-453D-AA1F-30F7A13EC847}" sibTransId="{E4D49277-3065-47BA-9B2A-C9BCBDC3BA3F}"/>
    <dgm:cxn modelId="{BC7A0A4A-3268-4F7E-945E-668D47FB73B5}" type="presOf" srcId="{B49748D6-FF9D-43D1-9B4D-2F52859CD3DF}" destId="{5C5476C9-BDD7-478E-AF0F-0042F0B9A3F2}" srcOrd="0" destOrd="0" presId="urn:microsoft.com/office/officeart/2008/layout/HorizontalMultiLevelHierarchy"/>
    <dgm:cxn modelId="{1E28441D-9864-4803-A93D-C9B9C0712685}" type="presOf" srcId="{16CF0B7F-4C6E-49E9-8CFB-55DEB4F6F907}" destId="{6907D278-5DEB-401C-A122-F02820AA8EA5}" srcOrd="0" destOrd="0" presId="urn:microsoft.com/office/officeart/2008/layout/HorizontalMultiLevelHierarchy"/>
    <dgm:cxn modelId="{1A0D34F5-648C-4D22-9FB2-BCDC94AAE337}" type="presOf" srcId="{A87AA2CC-F4B5-453D-AA1F-30F7A13EC847}" destId="{D4A1C0C5-F86F-4E04-B05D-6A9FA769542F}" srcOrd="1" destOrd="0" presId="urn:microsoft.com/office/officeart/2008/layout/HorizontalMultiLevelHierarchy"/>
    <dgm:cxn modelId="{44610497-2433-4960-94A1-4DBCB82827E3}" srcId="{B49748D6-FF9D-43D1-9B4D-2F52859CD3DF}" destId="{DC13EEB5-7B23-49EF-AFB4-73B5F8D642DD}" srcOrd="0" destOrd="0" parTransId="{69445EDD-9CC0-4ECC-BD70-27D102811020}" sibTransId="{75085E3C-E4FD-42B4-84AF-6DCB02EFBDC4}"/>
    <dgm:cxn modelId="{D0251FEB-50D7-4713-8E2E-6964FEEA7885}" type="presOf" srcId="{69445EDD-9CC0-4ECC-BD70-27D102811020}" destId="{9CF1FDF8-95F7-4013-B6ED-270BE55BA79C}" srcOrd="1" destOrd="0" presId="urn:microsoft.com/office/officeart/2008/layout/HorizontalMultiLevelHierarchy"/>
    <dgm:cxn modelId="{ECFB2284-A74B-4950-9F4E-660A364E241F}" type="presOf" srcId="{0A5135F1-1D7B-4FB8-816E-FEE5BB160F79}" destId="{8B36CA0D-4BC6-4272-9C5A-CBED35F880A1}" srcOrd="0" destOrd="0" presId="urn:microsoft.com/office/officeart/2008/layout/HorizontalMultiLevelHierarchy"/>
    <dgm:cxn modelId="{7C6AF4C3-55DC-4556-9814-A637B5FBAB3C}" srcId="{B49748D6-FF9D-43D1-9B4D-2F52859CD3DF}" destId="{31E82174-2891-4207-8854-29A62D9ED557}" srcOrd="2" destOrd="0" parTransId="{11BC76C8-9C12-4B11-A555-1A66D1A4CBC2}" sibTransId="{80E31109-1246-427A-80D5-0356959076C1}"/>
    <dgm:cxn modelId="{758EEA3F-50E0-4F6F-945F-C04BF9ED1817}" type="presParOf" srcId="{6907D278-5DEB-401C-A122-F02820AA8EA5}" destId="{C723173C-571A-4BC3-80A8-590F4C5A1C55}" srcOrd="0" destOrd="0" presId="urn:microsoft.com/office/officeart/2008/layout/HorizontalMultiLevelHierarchy"/>
    <dgm:cxn modelId="{C4D829FE-CD47-4795-BB31-F66EE30F935D}" type="presParOf" srcId="{C723173C-571A-4BC3-80A8-590F4C5A1C55}" destId="{5C5476C9-BDD7-478E-AF0F-0042F0B9A3F2}" srcOrd="0" destOrd="0" presId="urn:microsoft.com/office/officeart/2008/layout/HorizontalMultiLevelHierarchy"/>
    <dgm:cxn modelId="{68CAA78A-E99C-42EA-B643-0E965D1AC671}" type="presParOf" srcId="{C723173C-571A-4BC3-80A8-590F4C5A1C55}" destId="{103F1779-AFED-4DC3-9A13-2C3FD25FB29D}" srcOrd="1" destOrd="0" presId="urn:microsoft.com/office/officeart/2008/layout/HorizontalMultiLevelHierarchy"/>
    <dgm:cxn modelId="{1371A8A4-797A-46A3-9A13-E65332FF3310}" type="presParOf" srcId="{103F1779-AFED-4DC3-9A13-2C3FD25FB29D}" destId="{FF8BB8D8-8A01-4306-A449-35E41BC749B1}" srcOrd="0" destOrd="0" presId="urn:microsoft.com/office/officeart/2008/layout/HorizontalMultiLevelHierarchy"/>
    <dgm:cxn modelId="{B700788D-7564-4553-BA0D-894B77576C0E}" type="presParOf" srcId="{FF8BB8D8-8A01-4306-A449-35E41BC749B1}" destId="{9CF1FDF8-95F7-4013-B6ED-270BE55BA79C}" srcOrd="0" destOrd="0" presId="urn:microsoft.com/office/officeart/2008/layout/HorizontalMultiLevelHierarchy"/>
    <dgm:cxn modelId="{0862B638-B06E-40F4-AA9B-E4C93EC2FD56}" type="presParOf" srcId="{103F1779-AFED-4DC3-9A13-2C3FD25FB29D}" destId="{4470AE98-CDD2-431E-9268-2D63A55F2F4A}" srcOrd="1" destOrd="0" presId="urn:microsoft.com/office/officeart/2008/layout/HorizontalMultiLevelHierarchy"/>
    <dgm:cxn modelId="{DC3E36AF-BD43-40C0-BC7A-6BB985734CA5}" type="presParOf" srcId="{4470AE98-CDD2-431E-9268-2D63A55F2F4A}" destId="{4913C9B6-5760-45AC-9226-7519BBA7814A}" srcOrd="0" destOrd="0" presId="urn:microsoft.com/office/officeart/2008/layout/HorizontalMultiLevelHierarchy"/>
    <dgm:cxn modelId="{6F71C7F2-FA4F-4540-964B-5986226DD791}" type="presParOf" srcId="{4470AE98-CDD2-431E-9268-2D63A55F2F4A}" destId="{A3FE61C4-1D70-4DFE-93E9-0FF191B59007}" srcOrd="1" destOrd="0" presId="urn:microsoft.com/office/officeart/2008/layout/HorizontalMultiLevelHierarchy"/>
    <dgm:cxn modelId="{382EDEA7-C398-4F77-8A06-6DA4324F342F}" type="presParOf" srcId="{103F1779-AFED-4DC3-9A13-2C3FD25FB29D}" destId="{D4DBCAA3-2525-49AF-9F17-268F051B1A2F}" srcOrd="2" destOrd="0" presId="urn:microsoft.com/office/officeart/2008/layout/HorizontalMultiLevelHierarchy"/>
    <dgm:cxn modelId="{F5542EF8-26F3-4C4C-87EE-252CFB97154A}" type="presParOf" srcId="{D4DBCAA3-2525-49AF-9F17-268F051B1A2F}" destId="{D4A1C0C5-F86F-4E04-B05D-6A9FA769542F}" srcOrd="0" destOrd="0" presId="urn:microsoft.com/office/officeart/2008/layout/HorizontalMultiLevelHierarchy"/>
    <dgm:cxn modelId="{34057B51-D1CA-41B8-AA01-71AAA8A5826F}" type="presParOf" srcId="{103F1779-AFED-4DC3-9A13-2C3FD25FB29D}" destId="{FF6219F8-785E-44DA-983A-1B8E324F6734}" srcOrd="3" destOrd="0" presId="urn:microsoft.com/office/officeart/2008/layout/HorizontalMultiLevelHierarchy"/>
    <dgm:cxn modelId="{D217FEF5-8C71-446F-AC30-6CA5E3730C28}" type="presParOf" srcId="{FF6219F8-785E-44DA-983A-1B8E324F6734}" destId="{8B36CA0D-4BC6-4272-9C5A-CBED35F880A1}" srcOrd="0" destOrd="0" presId="urn:microsoft.com/office/officeart/2008/layout/HorizontalMultiLevelHierarchy"/>
    <dgm:cxn modelId="{B5935BB7-C843-43CB-92FE-221CC2411C80}" type="presParOf" srcId="{FF6219F8-785E-44DA-983A-1B8E324F6734}" destId="{CD536FFE-4443-4D5F-8225-48E20D5A86A4}" srcOrd="1" destOrd="0" presId="urn:microsoft.com/office/officeart/2008/layout/HorizontalMultiLevelHierarchy"/>
    <dgm:cxn modelId="{04C2C126-49E3-401F-85C5-19168F3A4C38}" type="presParOf" srcId="{103F1779-AFED-4DC3-9A13-2C3FD25FB29D}" destId="{35AFC86C-AFCB-4F21-8F92-E0E53FB4F140}" srcOrd="4" destOrd="0" presId="urn:microsoft.com/office/officeart/2008/layout/HorizontalMultiLevelHierarchy"/>
    <dgm:cxn modelId="{27C851D4-DD32-4768-868B-FA6C4147655E}" type="presParOf" srcId="{35AFC86C-AFCB-4F21-8F92-E0E53FB4F140}" destId="{A53EFE20-9391-477D-BC28-A0B96E640DA3}" srcOrd="0" destOrd="0" presId="urn:microsoft.com/office/officeart/2008/layout/HorizontalMultiLevelHierarchy"/>
    <dgm:cxn modelId="{F5EE9F57-04BA-4AC6-BA41-F562C989ADEA}" type="presParOf" srcId="{103F1779-AFED-4DC3-9A13-2C3FD25FB29D}" destId="{8405920B-64BB-4298-9E88-991F0FE157B4}" srcOrd="5" destOrd="0" presId="urn:microsoft.com/office/officeart/2008/layout/HorizontalMultiLevelHierarchy"/>
    <dgm:cxn modelId="{AA4C6EE3-B7EC-4557-9F02-D20D72BEC408}" type="presParOf" srcId="{8405920B-64BB-4298-9E88-991F0FE157B4}" destId="{4D924D49-29FE-45F2-9CFD-BDAA4747C615}" srcOrd="0" destOrd="0" presId="urn:microsoft.com/office/officeart/2008/layout/HorizontalMultiLevelHierarchy"/>
    <dgm:cxn modelId="{4E12BDF4-02C1-4583-835C-C62D180A36B8}" type="presParOf" srcId="{8405920B-64BB-4298-9E88-991F0FE157B4}" destId="{4A88A1A6-1791-40E6-94D0-17E4167075B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579B9D-C050-46F8-91DE-CD4358C93E0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802FFE1-E60B-4E64-B32E-0B8A8F54DCF8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100" dirty="0" smtClean="0"/>
            <a:t>2022 m.</a:t>
          </a:r>
          <a:endParaRPr lang="lt-LT" sz="1100" dirty="0"/>
        </a:p>
      </dgm:t>
    </dgm:pt>
    <dgm:pt modelId="{F3C3FAE6-47D4-4A48-B53C-89F508BF7011}" type="parTrans" cxnId="{D20E1D26-0A52-4AC6-BD59-BD7914ED6E7A}">
      <dgm:prSet/>
      <dgm:spPr/>
      <dgm:t>
        <a:bodyPr/>
        <a:lstStyle/>
        <a:p>
          <a:endParaRPr lang="lt-LT"/>
        </a:p>
      </dgm:t>
    </dgm:pt>
    <dgm:pt modelId="{1CF3058D-B21F-4341-858C-9AD597303FF8}" type="sibTrans" cxnId="{D20E1D26-0A52-4AC6-BD59-BD7914ED6E7A}">
      <dgm:prSet/>
      <dgm:spPr/>
      <dgm:t>
        <a:bodyPr/>
        <a:lstStyle/>
        <a:p>
          <a:endParaRPr lang="lt-LT"/>
        </a:p>
      </dgm:t>
    </dgm:pt>
    <dgm:pt modelId="{7DC17C19-7CAD-44BC-9420-ED73ED56089B}">
      <dgm:prSet phldrT="[Tekstas]" custT="1"/>
      <dgm:spPr>
        <a:solidFill>
          <a:srgbClr val="B44485"/>
        </a:solidFill>
        <a:ln>
          <a:solidFill>
            <a:schemeClr val="bg1"/>
          </a:solidFill>
        </a:ln>
      </dgm:spPr>
      <dgm:t>
        <a:bodyPr/>
        <a:lstStyle/>
        <a:p>
          <a:r>
            <a:rPr lang="lt-LT" sz="1100" dirty="0" smtClean="0"/>
            <a:t>2023 m.</a:t>
          </a:r>
          <a:endParaRPr lang="lt-LT" sz="1100" dirty="0"/>
        </a:p>
      </dgm:t>
    </dgm:pt>
    <dgm:pt modelId="{64DF26F4-3ACF-4A44-AA1D-F5770F92387F}" type="parTrans" cxnId="{AC8F5869-9D6C-4282-A067-42E8F9FD9324}">
      <dgm:prSet/>
      <dgm:spPr/>
      <dgm:t>
        <a:bodyPr/>
        <a:lstStyle/>
        <a:p>
          <a:endParaRPr lang="lt-LT"/>
        </a:p>
      </dgm:t>
    </dgm:pt>
    <dgm:pt modelId="{1800FC36-961F-47D3-893A-946BBA1C3E9F}" type="sibTrans" cxnId="{AC8F5869-9D6C-4282-A067-42E8F9FD9324}">
      <dgm:prSet/>
      <dgm:spPr/>
      <dgm:t>
        <a:bodyPr/>
        <a:lstStyle/>
        <a:p>
          <a:endParaRPr lang="lt-LT"/>
        </a:p>
      </dgm:t>
    </dgm:pt>
    <dgm:pt modelId="{323A6500-22FD-4E2D-B352-BF0B9C18AD6D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100" dirty="0" smtClean="0"/>
            <a:t>2024 m.</a:t>
          </a:r>
          <a:endParaRPr lang="lt-LT" sz="1100" dirty="0"/>
        </a:p>
      </dgm:t>
    </dgm:pt>
    <dgm:pt modelId="{E5D2ED08-F027-4F8A-9784-3CDB2E95C1D6}" type="parTrans" cxnId="{29D4D4A5-8F72-48E3-BA8E-1A284847CE75}">
      <dgm:prSet/>
      <dgm:spPr/>
      <dgm:t>
        <a:bodyPr/>
        <a:lstStyle/>
        <a:p>
          <a:endParaRPr lang="lt-LT"/>
        </a:p>
      </dgm:t>
    </dgm:pt>
    <dgm:pt modelId="{213B51A3-CDD5-4026-BBB2-C24C690B1979}" type="sibTrans" cxnId="{29D4D4A5-8F72-48E3-BA8E-1A284847CE75}">
      <dgm:prSet/>
      <dgm:spPr/>
      <dgm:t>
        <a:bodyPr/>
        <a:lstStyle/>
        <a:p>
          <a:endParaRPr lang="lt-LT"/>
        </a:p>
      </dgm:t>
    </dgm:pt>
    <dgm:pt modelId="{B9E22F60-7B07-4EBE-A7B6-8DADF7006BF5}" type="pres">
      <dgm:prSet presAssocID="{3A579B9D-C050-46F8-91DE-CD4358C93E06}" presName="CompostProcess" presStyleCnt="0">
        <dgm:presLayoutVars>
          <dgm:dir/>
          <dgm:resizeHandles val="exact"/>
        </dgm:presLayoutVars>
      </dgm:prSet>
      <dgm:spPr/>
    </dgm:pt>
    <dgm:pt modelId="{B58CDDC2-3DE6-46BE-A46A-88BF79DF72EB}" type="pres">
      <dgm:prSet presAssocID="{3A579B9D-C050-46F8-91DE-CD4358C93E06}" presName="arrow" presStyleLbl="bgShp" presStyleIdx="0" presStyleCnt="1" custScaleX="85119" custLinFactNeighborX="16041" custLinFactNeighborY="-2495"/>
      <dgm:spPr>
        <a:ln>
          <a:solidFill>
            <a:srgbClr val="B44485"/>
          </a:solidFill>
        </a:ln>
      </dgm:spPr>
    </dgm:pt>
    <dgm:pt modelId="{ECCA3E99-CD34-4AE4-BFA1-F5CE474801A6}" type="pres">
      <dgm:prSet presAssocID="{3A579B9D-C050-46F8-91DE-CD4358C93E06}" presName="linearProcess" presStyleCnt="0"/>
      <dgm:spPr/>
    </dgm:pt>
    <dgm:pt modelId="{42E93CFF-C10E-41B2-8F8C-A0693849A22C}" type="pres">
      <dgm:prSet presAssocID="{F802FFE1-E60B-4E64-B32E-0B8A8F54DCF8}" presName="textNode" presStyleLbl="node1" presStyleIdx="0" presStyleCnt="3" custScaleX="33976" custScaleY="98077" custLinFactX="4912" custLinFactNeighborX="100000" custLinFactNeighborY="3846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66F9F0B-F01D-43AA-98FF-092212325832}" type="pres">
      <dgm:prSet presAssocID="{1CF3058D-B21F-4341-858C-9AD597303FF8}" presName="sibTrans" presStyleCnt="0"/>
      <dgm:spPr/>
    </dgm:pt>
    <dgm:pt modelId="{F6C66ACD-3B88-49B5-AB79-CF40C6E06764}" type="pres">
      <dgm:prSet presAssocID="{7DC17C19-7CAD-44BC-9420-ED73ED56089B}" presName="textNode" presStyleLbl="node1" presStyleIdx="1" presStyleCnt="3" custScaleX="33976" custScaleY="98077" custLinFactX="42620" custLinFactNeighborX="100000" custLinFactNeighborY="-128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E4A74D4-292F-48D6-877C-3F1F1B4A5CDC}" type="pres">
      <dgm:prSet presAssocID="{1800FC36-961F-47D3-893A-946BBA1C3E9F}" presName="sibTrans" presStyleCnt="0"/>
      <dgm:spPr/>
    </dgm:pt>
    <dgm:pt modelId="{7BE63C62-BB09-4900-A668-E090B01819BE}" type="pres">
      <dgm:prSet presAssocID="{323A6500-22FD-4E2D-B352-BF0B9C18AD6D}" presName="textNode" presStyleLbl="node1" presStyleIdx="2" presStyleCnt="3" custScaleX="33976" custScaleY="98077" custLinFactX="65441" custLinFactNeighborX="100000" custLinFactNeighborY="-877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29D4D4A5-8F72-48E3-BA8E-1A284847CE75}" srcId="{3A579B9D-C050-46F8-91DE-CD4358C93E06}" destId="{323A6500-22FD-4E2D-B352-BF0B9C18AD6D}" srcOrd="2" destOrd="0" parTransId="{E5D2ED08-F027-4F8A-9784-3CDB2E95C1D6}" sibTransId="{213B51A3-CDD5-4026-BBB2-C24C690B1979}"/>
    <dgm:cxn modelId="{F90FD5AD-DA85-4EFC-88C8-723AF6AF9318}" type="presOf" srcId="{F802FFE1-E60B-4E64-B32E-0B8A8F54DCF8}" destId="{42E93CFF-C10E-41B2-8F8C-A0693849A22C}" srcOrd="0" destOrd="0" presId="urn:microsoft.com/office/officeart/2005/8/layout/hProcess9"/>
    <dgm:cxn modelId="{DA81F363-2D3D-49DE-B201-CA92BE38D6BC}" type="presOf" srcId="{323A6500-22FD-4E2D-B352-BF0B9C18AD6D}" destId="{7BE63C62-BB09-4900-A668-E090B01819BE}" srcOrd="0" destOrd="0" presId="urn:microsoft.com/office/officeart/2005/8/layout/hProcess9"/>
    <dgm:cxn modelId="{8ABA157D-7EC6-4C5C-A948-DB89088780A9}" type="presOf" srcId="{7DC17C19-7CAD-44BC-9420-ED73ED56089B}" destId="{F6C66ACD-3B88-49B5-AB79-CF40C6E06764}" srcOrd="0" destOrd="0" presId="urn:microsoft.com/office/officeart/2005/8/layout/hProcess9"/>
    <dgm:cxn modelId="{AC8F5869-9D6C-4282-A067-42E8F9FD9324}" srcId="{3A579B9D-C050-46F8-91DE-CD4358C93E06}" destId="{7DC17C19-7CAD-44BC-9420-ED73ED56089B}" srcOrd="1" destOrd="0" parTransId="{64DF26F4-3ACF-4A44-AA1D-F5770F92387F}" sibTransId="{1800FC36-961F-47D3-893A-946BBA1C3E9F}"/>
    <dgm:cxn modelId="{D20E1D26-0A52-4AC6-BD59-BD7914ED6E7A}" srcId="{3A579B9D-C050-46F8-91DE-CD4358C93E06}" destId="{F802FFE1-E60B-4E64-B32E-0B8A8F54DCF8}" srcOrd="0" destOrd="0" parTransId="{F3C3FAE6-47D4-4A48-B53C-89F508BF7011}" sibTransId="{1CF3058D-B21F-4341-858C-9AD597303FF8}"/>
    <dgm:cxn modelId="{DDE67F15-0385-456A-87E8-950A4955653A}" type="presOf" srcId="{3A579B9D-C050-46F8-91DE-CD4358C93E06}" destId="{B9E22F60-7B07-4EBE-A7B6-8DADF7006BF5}" srcOrd="0" destOrd="0" presId="urn:microsoft.com/office/officeart/2005/8/layout/hProcess9"/>
    <dgm:cxn modelId="{C012E7A4-0364-4B4D-8175-28DE65AB7949}" type="presParOf" srcId="{B9E22F60-7B07-4EBE-A7B6-8DADF7006BF5}" destId="{B58CDDC2-3DE6-46BE-A46A-88BF79DF72EB}" srcOrd="0" destOrd="0" presId="urn:microsoft.com/office/officeart/2005/8/layout/hProcess9"/>
    <dgm:cxn modelId="{B1E59DB3-F76E-42DA-889C-37A051D7AE6D}" type="presParOf" srcId="{B9E22F60-7B07-4EBE-A7B6-8DADF7006BF5}" destId="{ECCA3E99-CD34-4AE4-BFA1-F5CE474801A6}" srcOrd="1" destOrd="0" presId="urn:microsoft.com/office/officeart/2005/8/layout/hProcess9"/>
    <dgm:cxn modelId="{0080498C-DD6C-4065-984A-010B83A7580F}" type="presParOf" srcId="{ECCA3E99-CD34-4AE4-BFA1-F5CE474801A6}" destId="{42E93CFF-C10E-41B2-8F8C-A0693849A22C}" srcOrd="0" destOrd="0" presId="urn:microsoft.com/office/officeart/2005/8/layout/hProcess9"/>
    <dgm:cxn modelId="{9AD0A438-546D-42D5-9B88-2FCAAD47BA20}" type="presParOf" srcId="{ECCA3E99-CD34-4AE4-BFA1-F5CE474801A6}" destId="{366F9F0B-F01D-43AA-98FF-092212325832}" srcOrd="1" destOrd="0" presId="urn:microsoft.com/office/officeart/2005/8/layout/hProcess9"/>
    <dgm:cxn modelId="{0E117A56-21D5-4E1C-9CFA-825C1C2F5B93}" type="presParOf" srcId="{ECCA3E99-CD34-4AE4-BFA1-F5CE474801A6}" destId="{F6C66ACD-3B88-49B5-AB79-CF40C6E06764}" srcOrd="2" destOrd="0" presId="urn:microsoft.com/office/officeart/2005/8/layout/hProcess9"/>
    <dgm:cxn modelId="{BBB2C14F-C59A-4A96-869E-C7E151614D73}" type="presParOf" srcId="{ECCA3E99-CD34-4AE4-BFA1-F5CE474801A6}" destId="{EE4A74D4-292F-48D6-877C-3F1F1B4A5CDC}" srcOrd="3" destOrd="0" presId="urn:microsoft.com/office/officeart/2005/8/layout/hProcess9"/>
    <dgm:cxn modelId="{9CB3C221-91FD-42A0-B73C-FD34E6950035}" type="presParOf" srcId="{ECCA3E99-CD34-4AE4-BFA1-F5CE474801A6}" destId="{7BE63C62-BB09-4900-A668-E090B01819B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CF0B7F-4C6E-49E9-8CFB-55DEB4F6F907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B49748D6-FF9D-43D1-9B4D-2F52859CD3DF}">
      <dgm:prSet phldrT="[Tekstas]" custT="1"/>
      <dgm:spPr>
        <a:solidFill>
          <a:srgbClr val="B44485"/>
        </a:solidFill>
      </dgm:spPr>
      <dgm:t>
        <a:bodyPr/>
        <a:lstStyle/>
        <a:p>
          <a:pPr>
            <a:spcAft>
              <a:spcPct val="35000"/>
            </a:spcAft>
          </a:pPr>
          <a:r>
            <a:rPr lang="lt-LT" sz="1600" b="1" dirty="0" smtClean="0"/>
            <a:t> III. OPTIMALUS IŠTEKLIŲ NAUDOJIMAS </a:t>
          </a:r>
          <a:endParaRPr lang="lt-LT" sz="1600" dirty="0" smtClean="0"/>
        </a:p>
        <a:p>
          <a:pPr>
            <a:spcAft>
              <a:spcPts val="0"/>
            </a:spcAft>
          </a:pPr>
          <a:r>
            <a:rPr lang="lt-LT" sz="1200" b="1" dirty="0" smtClean="0"/>
            <a:t>(Rodiklis 2024 m. –</a:t>
          </a:r>
        </a:p>
        <a:p>
          <a:pPr>
            <a:spcAft>
              <a:spcPts val="0"/>
            </a:spcAft>
          </a:pPr>
          <a:r>
            <a:rPr lang="lt-LT" sz="1200" b="1" dirty="0" smtClean="0"/>
            <a:t> veiklos sąnaudų lygis – 1,68</a:t>
          </a:r>
          <a:r>
            <a:rPr lang="en-US" sz="1200" b="1" dirty="0" smtClean="0"/>
            <a:t>%</a:t>
          </a:r>
          <a:r>
            <a:rPr lang="lt-LT" sz="1200" b="1" dirty="0" smtClean="0"/>
            <a:t>)</a:t>
          </a:r>
          <a:endParaRPr lang="lt-LT" sz="1200" dirty="0"/>
        </a:p>
      </dgm:t>
    </dgm:pt>
    <dgm:pt modelId="{444EB6D4-2071-4C64-87D5-AD186CAF4942}" type="parTrans" cxnId="{07E4A454-244C-4DFD-82FA-00FFC34AA0DF}">
      <dgm:prSet/>
      <dgm:spPr/>
      <dgm:t>
        <a:bodyPr/>
        <a:lstStyle/>
        <a:p>
          <a:endParaRPr lang="lt-LT"/>
        </a:p>
      </dgm:t>
    </dgm:pt>
    <dgm:pt modelId="{11D9DCEC-97FE-4A4A-BF4E-FA7A7E83A460}" type="sibTrans" cxnId="{07E4A454-244C-4DFD-82FA-00FFC34AA0DF}">
      <dgm:prSet/>
      <dgm:spPr/>
      <dgm:t>
        <a:bodyPr/>
        <a:lstStyle/>
        <a:p>
          <a:endParaRPr lang="lt-LT"/>
        </a:p>
      </dgm:t>
    </dgm:pt>
    <dgm:pt modelId="{DC13EEB5-7B23-49EF-AFB4-73B5F8D642DD}">
      <dgm:prSet phldrT="[Tekstas]" custT="1"/>
      <dgm:spPr>
        <a:solidFill>
          <a:srgbClr val="B44485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1000" b="1" dirty="0" smtClean="0"/>
            <a:t>7. Atnaujinti ir</a:t>
          </a:r>
          <a:endParaRPr lang="lt-LT" sz="1000" dirty="0" smtClean="0"/>
        </a:p>
        <a:p>
          <a:pPr lvl="0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b="1" dirty="0" smtClean="0"/>
            <a:t>perkonstruoti veiklos procesus automatizavimui</a:t>
          </a:r>
          <a:endParaRPr lang="lt-LT" sz="1000" dirty="0"/>
        </a:p>
      </dgm:t>
    </dgm:pt>
    <dgm:pt modelId="{69445EDD-9CC0-4ECC-BD70-27D102811020}" type="parTrans" cxnId="{44610497-2433-4960-94A1-4DBCB82827E3}">
      <dgm:prSet/>
      <dgm:spPr>
        <a:solidFill>
          <a:srgbClr val="C00000"/>
        </a:solidFill>
        <a:ln>
          <a:solidFill>
            <a:srgbClr val="B44485"/>
          </a:solidFill>
        </a:ln>
      </dgm:spPr>
      <dgm:t>
        <a:bodyPr/>
        <a:lstStyle/>
        <a:p>
          <a:endParaRPr lang="lt-LT" dirty="0"/>
        </a:p>
      </dgm:t>
    </dgm:pt>
    <dgm:pt modelId="{75085E3C-E4FD-42B4-84AF-6DCB02EFBDC4}" type="sibTrans" cxnId="{44610497-2433-4960-94A1-4DBCB82827E3}">
      <dgm:prSet/>
      <dgm:spPr/>
      <dgm:t>
        <a:bodyPr/>
        <a:lstStyle/>
        <a:p>
          <a:endParaRPr lang="lt-LT"/>
        </a:p>
      </dgm:t>
    </dgm:pt>
    <dgm:pt modelId="{0A5135F1-1D7B-4FB8-816E-FEE5BB160F79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000" b="1" dirty="0" smtClean="0"/>
            <a:t>8. Įgyvendinti funkcijų             ir įstaigos centralizavimą</a:t>
          </a:r>
          <a:endParaRPr lang="lt-LT" sz="1000" dirty="0"/>
        </a:p>
      </dgm:t>
    </dgm:pt>
    <dgm:pt modelId="{A87AA2CC-F4B5-453D-AA1F-30F7A13EC847}" type="parTrans" cxnId="{E1DF4800-D44D-4BBB-BB9B-879D4153675F}">
      <dgm:prSet/>
      <dgm:spPr>
        <a:ln>
          <a:solidFill>
            <a:srgbClr val="B44485"/>
          </a:solidFill>
        </a:ln>
      </dgm:spPr>
      <dgm:t>
        <a:bodyPr/>
        <a:lstStyle/>
        <a:p>
          <a:endParaRPr lang="lt-LT" dirty="0"/>
        </a:p>
      </dgm:t>
    </dgm:pt>
    <dgm:pt modelId="{E4D49277-3065-47BA-9B2A-C9BCBDC3BA3F}" type="sibTrans" cxnId="{E1DF4800-D44D-4BBB-BB9B-879D4153675F}">
      <dgm:prSet/>
      <dgm:spPr/>
      <dgm:t>
        <a:bodyPr/>
        <a:lstStyle/>
        <a:p>
          <a:endParaRPr lang="lt-LT"/>
        </a:p>
      </dgm:t>
    </dgm:pt>
    <dgm:pt modelId="{31E82174-2891-4207-8854-29A62D9ED557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000" b="1" dirty="0" smtClean="0"/>
            <a:t>9. Modernizuoti  IT platformą (Nauji bėgiai) </a:t>
          </a:r>
          <a:r>
            <a:rPr lang="lt-LT" sz="1000" b="1" i="1" dirty="0" smtClean="0"/>
            <a:t>(projektas)</a:t>
          </a:r>
          <a:endParaRPr lang="lt-LT" sz="1000" i="1" dirty="0"/>
        </a:p>
      </dgm:t>
    </dgm:pt>
    <dgm:pt modelId="{11BC76C8-9C12-4B11-A555-1A66D1A4CBC2}" type="parTrans" cxnId="{7C6AF4C3-55DC-4556-9814-A637B5FBAB3C}">
      <dgm:prSet/>
      <dgm:spPr>
        <a:ln>
          <a:solidFill>
            <a:srgbClr val="B44485"/>
          </a:solidFill>
        </a:ln>
      </dgm:spPr>
      <dgm:t>
        <a:bodyPr/>
        <a:lstStyle/>
        <a:p>
          <a:endParaRPr lang="lt-LT" dirty="0"/>
        </a:p>
      </dgm:t>
    </dgm:pt>
    <dgm:pt modelId="{80E31109-1246-427A-80D5-0356959076C1}" type="sibTrans" cxnId="{7C6AF4C3-55DC-4556-9814-A637B5FBAB3C}">
      <dgm:prSet/>
      <dgm:spPr/>
      <dgm:t>
        <a:bodyPr/>
        <a:lstStyle/>
        <a:p>
          <a:endParaRPr lang="lt-LT"/>
        </a:p>
      </dgm:t>
    </dgm:pt>
    <dgm:pt modelId="{6907D278-5DEB-401C-A122-F02820AA8EA5}" type="pres">
      <dgm:prSet presAssocID="{16CF0B7F-4C6E-49E9-8CFB-55DEB4F6F907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C723173C-571A-4BC3-80A8-590F4C5A1C55}" type="pres">
      <dgm:prSet presAssocID="{B49748D6-FF9D-43D1-9B4D-2F52859CD3DF}" presName="root1" presStyleCnt="0"/>
      <dgm:spPr/>
    </dgm:pt>
    <dgm:pt modelId="{5C5476C9-BDD7-478E-AF0F-0042F0B9A3F2}" type="pres">
      <dgm:prSet presAssocID="{B49748D6-FF9D-43D1-9B4D-2F52859CD3DF}" presName="LevelOneTextNode" presStyleLbl="node0" presStyleIdx="0" presStyleCnt="1" custScaleX="142021" custScaleY="206679" custLinFactX="-330148" custLinFactNeighborX="-400000" custLinFactNeighborY="-13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103F1779-AFED-4DC3-9A13-2C3FD25FB29D}" type="pres">
      <dgm:prSet presAssocID="{B49748D6-FF9D-43D1-9B4D-2F52859CD3DF}" presName="level2hierChild" presStyleCnt="0"/>
      <dgm:spPr/>
    </dgm:pt>
    <dgm:pt modelId="{FF8BB8D8-8A01-4306-A449-35E41BC749B1}" type="pres">
      <dgm:prSet presAssocID="{69445EDD-9CC0-4ECC-BD70-27D102811020}" presName="conn2-1" presStyleLbl="parChTrans1D2" presStyleIdx="0" presStyleCnt="3"/>
      <dgm:spPr/>
      <dgm:t>
        <a:bodyPr/>
        <a:lstStyle/>
        <a:p>
          <a:endParaRPr lang="lt-LT"/>
        </a:p>
      </dgm:t>
    </dgm:pt>
    <dgm:pt modelId="{9CF1FDF8-95F7-4013-B6ED-270BE55BA79C}" type="pres">
      <dgm:prSet presAssocID="{69445EDD-9CC0-4ECC-BD70-27D102811020}" presName="connTx" presStyleLbl="parChTrans1D2" presStyleIdx="0" presStyleCnt="3"/>
      <dgm:spPr/>
      <dgm:t>
        <a:bodyPr/>
        <a:lstStyle/>
        <a:p>
          <a:endParaRPr lang="lt-LT"/>
        </a:p>
      </dgm:t>
    </dgm:pt>
    <dgm:pt modelId="{4470AE98-CDD2-431E-9268-2D63A55F2F4A}" type="pres">
      <dgm:prSet presAssocID="{DC13EEB5-7B23-49EF-AFB4-73B5F8D642DD}" presName="root2" presStyleCnt="0"/>
      <dgm:spPr/>
    </dgm:pt>
    <dgm:pt modelId="{4913C9B6-5760-45AC-9226-7519BBA7814A}" type="pres">
      <dgm:prSet presAssocID="{DC13EEB5-7B23-49EF-AFB4-73B5F8D642DD}" presName="LevelTwoTextNode" presStyleLbl="node2" presStyleIdx="0" presStyleCnt="3" custScaleX="81892" custScaleY="180874" custLinFactX="-100000" custLinFactY="-100000" custLinFactNeighborX="-132297" custLinFactNeighborY="-184889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A3FE61C4-1D70-4DFE-93E9-0FF191B59007}" type="pres">
      <dgm:prSet presAssocID="{DC13EEB5-7B23-49EF-AFB4-73B5F8D642DD}" presName="level3hierChild" presStyleCnt="0"/>
      <dgm:spPr/>
    </dgm:pt>
    <dgm:pt modelId="{D4DBCAA3-2525-49AF-9F17-268F051B1A2F}" type="pres">
      <dgm:prSet presAssocID="{A87AA2CC-F4B5-453D-AA1F-30F7A13EC847}" presName="conn2-1" presStyleLbl="parChTrans1D2" presStyleIdx="1" presStyleCnt="3"/>
      <dgm:spPr/>
      <dgm:t>
        <a:bodyPr/>
        <a:lstStyle/>
        <a:p>
          <a:endParaRPr lang="lt-LT"/>
        </a:p>
      </dgm:t>
    </dgm:pt>
    <dgm:pt modelId="{D4A1C0C5-F86F-4E04-B05D-6A9FA769542F}" type="pres">
      <dgm:prSet presAssocID="{A87AA2CC-F4B5-453D-AA1F-30F7A13EC847}" presName="connTx" presStyleLbl="parChTrans1D2" presStyleIdx="1" presStyleCnt="3"/>
      <dgm:spPr/>
      <dgm:t>
        <a:bodyPr/>
        <a:lstStyle/>
        <a:p>
          <a:endParaRPr lang="lt-LT"/>
        </a:p>
      </dgm:t>
    </dgm:pt>
    <dgm:pt modelId="{FF6219F8-785E-44DA-983A-1B8E324F6734}" type="pres">
      <dgm:prSet presAssocID="{0A5135F1-1D7B-4FB8-816E-FEE5BB160F79}" presName="root2" presStyleCnt="0"/>
      <dgm:spPr/>
    </dgm:pt>
    <dgm:pt modelId="{8B36CA0D-4BC6-4272-9C5A-CBED35F880A1}" type="pres">
      <dgm:prSet presAssocID="{0A5135F1-1D7B-4FB8-816E-FEE5BB160F79}" presName="LevelTwoTextNode" presStyleLbl="node2" presStyleIdx="1" presStyleCnt="3" custScaleX="78459" custScaleY="189898" custLinFactX="-100000" custLinFactNeighborX="-130273" custLinFactNeighborY="-69197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CD536FFE-4443-4D5F-8225-48E20D5A86A4}" type="pres">
      <dgm:prSet presAssocID="{0A5135F1-1D7B-4FB8-816E-FEE5BB160F79}" presName="level3hierChild" presStyleCnt="0"/>
      <dgm:spPr/>
    </dgm:pt>
    <dgm:pt modelId="{35AFC86C-AFCB-4F21-8F92-E0E53FB4F140}" type="pres">
      <dgm:prSet presAssocID="{11BC76C8-9C12-4B11-A555-1A66D1A4CBC2}" presName="conn2-1" presStyleLbl="parChTrans1D2" presStyleIdx="2" presStyleCnt="3"/>
      <dgm:spPr/>
      <dgm:t>
        <a:bodyPr/>
        <a:lstStyle/>
        <a:p>
          <a:endParaRPr lang="lt-LT"/>
        </a:p>
      </dgm:t>
    </dgm:pt>
    <dgm:pt modelId="{A53EFE20-9391-477D-BC28-A0B96E640DA3}" type="pres">
      <dgm:prSet presAssocID="{11BC76C8-9C12-4B11-A555-1A66D1A4CBC2}" presName="connTx" presStyleLbl="parChTrans1D2" presStyleIdx="2" presStyleCnt="3"/>
      <dgm:spPr/>
      <dgm:t>
        <a:bodyPr/>
        <a:lstStyle/>
        <a:p>
          <a:endParaRPr lang="lt-LT"/>
        </a:p>
      </dgm:t>
    </dgm:pt>
    <dgm:pt modelId="{8405920B-64BB-4298-9E88-991F0FE157B4}" type="pres">
      <dgm:prSet presAssocID="{31E82174-2891-4207-8854-29A62D9ED557}" presName="root2" presStyleCnt="0"/>
      <dgm:spPr/>
    </dgm:pt>
    <dgm:pt modelId="{4D924D49-29FE-45F2-9CFD-BDAA4747C615}" type="pres">
      <dgm:prSet presAssocID="{31E82174-2891-4207-8854-29A62D9ED557}" presName="LevelTwoTextNode" presStyleLbl="node2" presStyleIdx="2" presStyleCnt="3" custScaleX="83952" custScaleY="190354" custLinFactX="-100000" custLinFactY="61075" custLinFactNeighborX="-132391" custLinFactNeighborY="100000">
        <dgm:presLayoutVars>
          <dgm:chPref val="3"/>
        </dgm:presLayoutVars>
      </dgm:prSet>
      <dgm:spPr/>
      <dgm:t>
        <a:bodyPr/>
        <a:lstStyle/>
        <a:p>
          <a:endParaRPr lang="lt-LT"/>
        </a:p>
      </dgm:t>
    </dgm:pt>
    <dgm:pt modelId="{4A88A1A6-1791-40E6-94D0-17E4167075B9}" type="pres">
      <dgm:prSet presAssocID="{31E82174-2891-4207-8854-29A62D9ED557}" presName="level3hierChild" presStyleCnt="0"/>
      <dgm:spPr/>
    </dgm:pt>
  </dgm:ptLst>
  <dgm:cxnLst>
    <dgm:cxn modelId="{558F6BC1-F1A0-4991-9E41-7548F279170C}" type="presOf" srcId="{A87AA2CC-F4B5-453D-AA1F-30F7A13EC847}" destId="{D4A1C0C5-F86F-4E04-B05D-6A9FA769542F}" srcOrd="1" destOrd="0" presId="urn:microsoft.com/office/officeart/2008/layout/HorizontalMultiLevelHierarchy"/>
    <dgm:cxn modelId="{326BD892-FB85-4E98-A19A-41827C70A6E0}" type="presOf" srcId="{DC13EEB5-7B23-49EF-AFB4-73B5F8D642DD}" destId="{4913C9B6-5760-45AC-9226-7519BBA7814A}" srcOrd="0" destOrd="0" presId="urn:microsoft.com/office/officeart/2008/layout/HorizontalMultiLevelHierarchy"/>
    <dgm:cxn modelId="{0F8F9D26-619B-40B1-B7BC-EF40FF626098}" type="presOf" srcId="{A87AA2CC-F4B5-453D-AA1F-30F7A13EC847}" destId="{D4DBCAA3-2525-49AF-9F17-268F051B1A2F}" srcOrd="0" destOrd="0" presId="urn:microsoft.com/office/officeart/2008/layout/HorizontalMultiLevelHierarchy"/>
    <dgm:cxn modelId="{11A5F2B4-BD5F-4E1E-ACEA-D4F2DF8311DE}" type="presOf" srcId="{11BC76C8-9C12-4B11-A555-1A66D1A4CBC2}" destId="{A53EFE20-9391-477D-BC28-A0B96E640DA3}" srcOrd="1" destOrd="0" presId="urn:microsoft.com/office/officeart/2008/layout/HorizontalMultiLevelHierarchy"/>
    <dgm:cxn modelId="{07E4A454-244C-4DFD-82FA-00FFC34AA0DF}" srcId="{16CF0B7F-4C6E-49E9-8CFB-55DEB4F6F907}" destId="{B49748D6-FF9D-43D1-9B4D-2F52859CD3DF}" srcOrd="0" destOrd="0" parTransId="{444EB6D4-2071-4C64-87D5-AD186CAF4942}" sibTransId="{11D9DCEC-97FE-4A4A-BF4E-FA7A7E83A460}"/>
    <dgm:cxn modelId="{2C064482-BDF0-4126-A040-9109AFF7774C}" type="presOf" srcId="{16CF0B7F-4C6E-49E9-8CFB-55DEB4F6F907}" destId="{6907D278-5DEB-401C-A122-F02820AA8EA5}" srcOrd="0" destOrd="0" presId="urn:microsoft.com/office/officeart/2008/layout/HorizontalMultiLevelHierarchy"/>
    <dgm:cxn modelId="{E15D03A0-753E-4DF2-B3F6-FFC4C5BCE4C6}" type="presOf" srcId="{69445EDD-9CC0-4ECC-BD70-27D102811020}" destId="{FF8BB8D8-8A01-4306-A449-35E41BC749B1}" srcOrd="0" destOrd="0" presId="urn:microsoft.com/office/officeart/2008/layout/HorizontalMultiLevelHierarchy"/>
    <dgm:cxn modelId="{E1DF4800-D44D-4BBB-BB9B-879D4153675F}" srcId="{B49748D6-FF9D-43D1-9B4D-2F52859CD3DF}" destId="{0A5135F1-1D7B-4FB8-816E-FEE5BB160F79}" srcOrd="1" destOrd="0" parTransId="{A87AA2CC-F4B5-453D-AA1F-30F7A13EC847}" sibTransId="{E4D49277-3065-47BA-9B2A-C9BCBDC3BA3F}"/>
    <dgm:cxn modelId="{91349F32-EA9E-45A6-8B76-55FC64E04833}" type="presOf" srcId="{0A5135F1-1D7B-4FB8-816E-FEE5BB160F79}" destId="{8B36CA0D-4BC6-4272-9C5A-CBED35F880A1}" srcOrd="0" destOrd="0" presId="urn:microsoft.com/office/officeart/2008/layout/HorizontalMultiLevelHierarchy"/>
    <dgm:cxn modelId="{44610497-2433-4960-94A1-4DBCB82827E3}" srcId="{B49748D6-FF9D-43D1-9B4D-2F52859CD3DF}" destId="{DC13EEB5-7B23-49EF-AFB4-73B5F8D642DD}" srcOrd="0" destOrd="0" parTransId="{69445EDD-9CC0-4ECC-BD70-27D102811020}" sibTransId="{75085E3C-E4FD-42B4-84AF-6DCB02EFBDC4}"/>
    <dgm:cxn modelId="{59B4006F-6B1B-4E43-B4B9-70051F4EE8B8}" type="presOf" srcId="{31E82174-2891-4207-8854-29A62D9ED557}" destId="{4D924D49-29FE-45F2-9CFD-BDAA4747C615}" srcOrd="0" destOrd="0" presId="urn:microsoft.com/office/officeart/2008/layout/HorizontalMultiLevelHierarchy"/>
    <dgm:cxn modelId="{16194F8D-CC66-4324-9430-2BE3253160FC}" type="presOf" srcId="{69445EDD-9CC0-4ECC-BD70-27D102811020}" destId="{9CF1FDF8-95F7-4013-B6ED-270BE55BA79C}" srcOrd="1" destOrd="0" presId="urn:microsoft.com/office/officeart/2008/layout/HorizontalMultiLevelHierarchy"/>
    <dgm:cxn modelId="{93C18642-C7B3-4012-AC5F-6BBF8302DB07}" type="presOf" srcId="{11BC76C8-9C12-4B11-A555-1A66D1A4CBC2}" destId="{35AFC86C-AFCB-4F21-8F92-E0E53FB4F140}" srcOrd="0" destOrd="0" presId="urn:microsoft.com/office/officeart/2008/layout/HorizontalMultiLevelHierarchy"/>
    <dgm:cxn modelId="{E6D6D041-3139-49DE-A2C7-D212389842D8}" type="presOf" srcId="{B49748D6-FF9D-43D1-9B4D-2F52859CD3DF}" destId="{5C5476C9-BDD7-478E-AF0F-0042F0B9A3F2}" srcOrd="0" destOrd="0" presId="urn:microsoft.com/office/officeart/2008/layout/HorizontalMultiLevelHierarchy"/>
    <dgm:cxn modelId="{7C6AF4C3-55DC-4556-9814-A637B5FBAB3C}" srcId="{B49748D6-FF9D-43D1-9B4D-2F52859CD3DF}" destId="{31E82174-2891-4207-8854-29A62D9ED557}" srcOrd="2" destOrd="0" parTransId="{11BC76C8-9C12-4B11-A555-1A66D1A4CBC2}" sibTransId="{80E31109-1246-427A-80D5-0356959076C1}"/>
    <dgm:cxn modelId="{15281F4A-788D-456D-AE38-D82195EF9AEA}" type="presParOf" srcId="{6907D278-5DEB-401C-A122-F02820AA8EA5}" destId="{C723173C-571A-4BC3-80A8-590F4C5A1C55}" srcOrd="0" destOrd="0" presId="urn:microsoft.com/office/officeart/2008/layout/HorizontalMultiLevelHierarchy"/>
    <dgm:cxn modelId="{A8BB34B9-DBAC-482D-AE4B-5483E32BB43B}" type="presParOf" srcId="{C723173C-571A-4BC3-80A8-590F4C5A1C55}" destId="{5C5476C9-BDD7-478E-AF0F-0042F0B9A3F2}" srcOrd="0" destOrd="0" presId="urn:microsoft.com/office/officeart/2008/layout/HorizontalMultiLevelHierarchy"/>
    <dgm:cxn modelId="{1478DE55-15AA-4104-8384-431177AC6A49}" type="presParOf" srcId="{C723173C-571A-4BC3-80A8-590F4C5A1C55}" destId="{103F1779-AFED-4DC3-9A13-2C3FD25FB29D}" srcOrd="1" destOrd="0" presId="urn:microsoft.com/office/officeart/2008/layout/HorizontalMultiLevelHierarchy"/>
    <dgm:cxn modelId="{1AAC3503-9E3C-4F53-9D69-0BB64413B156}" type="presParOf" srcId="{103F1779-AFED-4DC3-9A13-2C3FD25FB29D}" destId="{FF8BB8D8-8A01-4306-A449-35E41BC749B1}" srcOrd="0" destOrd="0" presId="urn:microsoft.com/office/officeart/2008/layout/HorizontalMultiLevelHierarchy"/>
    <dgm:cxn modelId="{E817412E-808B-4973-B3DE-33E342D8F2BC}" type="presParOf" srcId="{FF8BB8D8-8A01-4306-A449-35E41BC749B1}" destId="{9CF1FDF8-95F7-4013-B6ED-270BE55BA79C}" srcOrd="0" destOrd="0" presId="urn:microsoft.com/office/officeart/2008/layout/HorizontalMultiLevelHierarchy"/>
    <dgm:cxn modelId="{886AB1F0-F819-4B28-8CAB-F50282F5E5D5}" type="presParOf" srcId="{103F1779-AFED-4DC3-9A13-2C3FD25FB29D}" destId="{4470AE98-CDD2-431E-9268-2D63A55F2F4A}" srcOrd="1" destOrd="0" presId="urn:microsoft.com/office/officeart/2008/layout/HorizontalMultiLevelHierarchy"/>
    <dgm:cxn modelId="{47A2E10E-3BC7-4CE6-808C-C5106565CA1E}" type="presParOf" srcId="{4470AE98-CDD2-431E-9268-2D63A55F2F4A}" destId="{4913C9B6-5760-45AC-9226-7519BBA7814A}" srcOrd="0" destOrd="0" presId="urn:microsoft.com/office/officeart/2008/layout/HorizontalMultiLevelHierarchy"/>
    <dgm:cxn modelId="{677797E6-3BC6-45C3-A00C-3F81C026B4EF}" type="presParOf" srcId="{4470AE98-CDD2-431E-9268-2D63A55F2F4A}" destId="{A3FE61C4-1D70-4DFE-93E9-0FF191B59007}" srcOrd="1" destOrd="0" presId="urn:microsoft.com/office/officeart/2008/layout/HorizontalMultiLevelHierarchy"/>
    <dgm:cxn modelId="{E8376623-C11D-4D0B-AA15-83D1E7570612}" type="presParOf" srcId="{103F1779-AFED-4DC3-9A13-2C3FD25FB29D}" destId="{D4DBCAA3-2525-49AF-9F17-268F051B1A2F}" srcOrd="2" destOrd="0" presId="urn:microsoft.com/office/officeart/2008/layout/HorizontalMultiLevelHierarchy"/>
    <dgm:cxn modelId="{36ADC03D-FDA2-4BF2-9BE7-74EBDCEA8CC3}" type="presParOf" srcId="{D4DBCAA3-2525-49AF-9F17-268F051B1A2F}" destId="{D4A1C0C5-F86F-4E04-B05D-6A9FA769542F}" srcOrd="0" destOrd="0" presId="urn:microsoft.com/office/officeart/2008/layout/HorizontalMultiLevelHierarchy"/>
    <dgm:cxn modelId="{E46098ED-09A0-4323-900B-30B65F7C3B82}" type="presParOf" srcId="{103F1779-AFED-4DC3-9A13-2C3FD25FB29D}" destId="{FF6219F8-785E-44DA-983A-1B8E324F6734}" srcOrd="3" destOrd="0" presId="urn:microsoft.com/office/officeart/2008/layout/HorizontalMultiLevelHierarchy"/>
    <dgm:cxn modelId="{458E396A-4AF9-440D-BBD8-1D02F691A705}" type="presParOf" srcId="{FF6219F8-785E-44DA-983A-1B8E324F6734}" destId="{8B36CA0D-4BC6-4272-9C5A-CBED35F880A1}" srcOrd="0" destOrd="0" presId="urn:microsoft.com/office/officeart/2008/layout/HorizontalMultiLevelHierarchy"/>
    <dgm:cxn modelId="{49C06D89-A56E-45CB-B287-A22428A37E54}" type="presParOf" srcId="{FF6219F8-785E-44DA-983A-1B8E324F6734}" destId="{CD536FFE-4443-4D5F-8225-48E20D5A86A4}" srcOrd="1" destOrd="0" presId="urn:microsoft.com/office/officeart/2008/layout/HorizontalMultiLevelHierarchy"/>
    <dgm:cxn modelId="{F5CA7DDA-C091-49EC-9DD5-13F0F9FCB1DE}" type="presParOf" srcId="{103F1779-AFED-4DC3-9A13-2C3FD25FB29D}" destId="{35AFC86C-AFCB-4F21-8F92-E0E53FB4F140}" srcOrd="4" destOrd="0" presId="urn:microsoft.com/office/officeart/2008/layout/HorizontalMultiLevelHierarchy"/>
    <dgm:cxn modelId="{33CE9D44-D096-44B2-BB4A-AE46BF5D52AE}" type="presParOf" srcId="{35AFC86C-AFCB-4F21-8F92-E0E53FB4F140}" destId="{A53EFE20-9391-477D-BC28-A0B96E640DA3}" srcOrd="0" destOrd="0" presId="urn:microsoft.com/office/officeart/2008/layout/HorizontalMultiLevelHierarchy"/>
    <dgm:cxn modelId="{699E437C-6BC5-4645-9BC8-B118E95A23AD}" type="presParOf" srcId="{103F1779-AFED-4DC3-9A13-2C3FD25FB29D}" destId="{8405920B-64BB-4298-9E88-991F0FE157B4}" srcOrd="5" destOrd="0" presId="urn:microsoft.com/office/officeart/2008/layout/HorizontalMultiLevelHierarchy"/>
    <dgm:cxn modelId="{31845B04-749F-4170-8F0F-FC064BB0E0CB}" type="presParOf" srcId="{8405920B-64BB-4298-9E88-991F0FE157B4}" destId="{4D924D49-29FE-45F2-9CFD-BDAA4747C615}" srcOrd="0" destOrd="0" presId="urn:microsoft.com/office/officeart/2008/layout/HorizontalMultiLevelHierarchy"/>
    <dgm:cxn modelId="{C2C92DC1-C36F-4CC4-AC9B-878BF9CF0B2B}" type="presParOf" srcId="{8405920B-64BB-4298-9E88-991F0FE157B4}" destId="{4A88A1A6-1791-40E6-94D0-17E4167075B9}" srcOrd="1" destOrd="0" presId="urn:microsoft.com/office/officeart/2008/layout/HorizontalMultiLevelHierarchy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A579B9D-C050-46F8-91DE-CD4358C93E06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802FFE1-E60B-4E64-B32E-0B8A8F54DCF8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100" dirty="0" smtClean="0"/>
            <a:t>2022</a:t>
          </a:r>
          <a:r>
            <a:rPr lang="lt-LT" sz="800" dirty="0" smtClean="0"/>
            <a:t> m.</a:t>
          </a:r>
          <a:endParaRPr lang="lt-LT" sz="800" dirty="0"/>
        </a:p>
      </dgm:t>
    </dgm:pt>
    <dgm:pt modelId="{F3C3FAE6-47D4-4A48-B53C-89F508BF7011}" type="parTrans" cxnId="{D20E1D26-0A52-4AC6-BD59-BD7914ED6E7A}">
      <dgm:prSet/>
      <dgm:spPr/>
      <dgm:t>
        <a:bodyPr/>
        <a:lstStyle/>
        <a:p>
          <a:endParaRPr lang="lt-LT"/>
        </a:p>
      </dgm:t>
    </dgm:pt>
    <dgm:pt modelId="{1CF3058D-B21F-4341-858C-9AD597303FF8}" type="sibTrans" cxnId="{D20E1D26-0A52-4AC6-BD59-BD7914ED6E7A}">
      <dgm:prSet/>
      <dgm:spPr/>
      <dgm:t>
        <a:bodyPr/>
        <a:lstStyle/>
        <a:p>
          <a:endParaRPr lang="lt-LT"/>
        </a:p>
      </dgm:t>
    </dgm:pt>
    <dgm:pt modelId="{7DC17C19-7CAD-44BC-9420-ED73ED56089B}">
      <dgm:prSet phldrT="[Tekstas]" custT="1"/>
      <dgm:spPr>
        <a:solidFill>
          <a:srgbClr val="B44485"/>
        </a:solidFill>
      </dgm:spPr>
      <dgm:t>
        <a:bodyPr/>
        <a:lstStyle/>
        <a:p>
          <a:r>
            <a:rPr lang="lt-LT" sz="1100" dirty="0" smtClean="0"/>
            <a:t>2023 m.</a:t>
          </a:r>
          <a:endParaRPr lang="lt-LT" sz="1100" dirty="0"/>
        </a:p>
      </dgm:t>
    </dgm:pt>
    <dgm:pt modelId="{64DF26F4-3ACF-4A44-AA1D-F5770F92387F}" type="parTrans" cxnId="{AC8F5869-9D6C-4282-A067-42E8F9FD9324}">
      <dgm:prSet/>
      <dgm:spPr/>
      <dgm:t>
        <a:bodyPr/>
        <a:lstStyle/>
        <a:p>
          <a:endParaRPr lang="lt-LT"/>
        </a:p>
      </dgm:t>
    </dgm:pt>
    <dgm:pt modelId="{1800FC36-961F-47D3-893A-946BBA1C3E9F}" type="sibTrans" cxnId="{AC8F5869-9D6C-4282-A067-42E8F9FD9324}">
      <dgm:prSet/>
      <dgm:spPr/>
      <dgm:t>
        <a:bodyPr/>
        <a:lstStyle/>
        <a:p>
          <a:endParaRPr lang="lt-LT"/>
        </a:p>
      </dgm:t>
    </dgm:pt>
    <dgm:pt modelId="{323A6500-22FD-4E2D-B352-BF0B9C18AD6D}">
      <dgm:prSet phldrT="[Tekstas]"/>
      <dgm:spPr>
        <a:solidFill>
          <a:srgbClr val="B44485"/>
        </a:solidFill>
      </dgm:spPr>
      <dgm:t>
        <a:bodyPr/>
        <a:lstStyle/>
        <a:p>
          <a:r>
            <a:rPr lang="lt-LT" dirty="0" smtClean="0"/>
            <a:t>2024 m.</a:t>
          </a:r>
          <a:endParaRPr lang="lt-LT" dirty="0"/>
        </a:p>
      </dgm:t>
    </dgm:pt>
    <dgm:pt modelId="{E5D2ED08-F027-4F8A-9784-3CDB2E95C1D6}" type="parTrans" cxnId="{29D4D4A5-8F72-48E3-BA8E-1A284847CE75}">
      <dgm:prSet/>
      <dgm:spPr/>
      <dgm:t>
        <a:bodyPr/>
        <a:lstStyle/>
        <a:p>
          <a:endParaRPr lang="lt-LT"/>
        </a:p>
      </dgm:t>
    </dgm:pt>
    <dgm:pt modelId="{213B51A3-CDD5-4026-BBB2-C24C690B1979}" type="sibTrans" cxnId="{29D4D4A5-8F72-48E3-BA8E-1A284847CE75}">
      <dgm:prSet/>
      <dgm:spPr/>
      <dgm:t>
        <a:bodyPr/>
        <a:lstStyle/>
        <a:p>
          <a:endParaRPr lang="lt-LT"/>
        </a:p>
      </dgm:t>
    </dgm:pt>
    <dgm:pt modelId="{B9E22F60-7B07-4EBE-A7B6-8DADF7006BF5}" type="pres">
      <dgm:prSet presAssocID="{3A579B9D-C050-46F8-91DE-CD4358C93E06}" presName="CompostProcess" presStyleCnt="0">
        <dgm:presLayoutVars>
          <dgm:dir/>
          <dgm:resizeHandles val="exact"/>
        </dgm:presLayoutVars>
      </dgm:prSet>
      <dgm:spPr/>
    </dgm:pt>
    <dgm:pt modelId="{B58CDDC2-3DE6-46BE-A46A-88BF79DF72EB}" type="pres">
      <dgm:prSet presAssocID="{3A579B9D-C050-46F8-91DE-CD4358C93E06}" presName="arrow" presStyleLbl="bgShp" presStyleIdx="0" presStyleCnt="1" custScaleX="93366" custScaleY="100000" custLinFactNeighborX="13792" custLinFactNeighborY="-6546"/>
      <dgm:spPr>
        <a:ln>
          <a:solidFill>
            <a:srgbClr val="B44485"/>
          </a:solidFill>
        </a:ln>
      </dgm:spPr>
    </dgm:pt>
    <dgm:pt modelId="{ECCA3E99-CD34-4AE4-BFA1-F5CE474801A6}" type="pres">
      <dgm:prSet presAssocID="{3A579B9D-C050-46F8-91DE-CD4358C93E06}" presName="linearProcess" presStyleCnt="0"/>
      <dgm:spPr/>
    </dgm:pt>
    <dgm:pt modelId="{42E93CFF-C10E-41B2-8F8C-A0693849A22C}" type="pres">
      <dgm:prSet presAssocID="{F802FFE1-E60B-4E64-B32E-0B8A8F54DCF8}" presName="textNode" presStyleLbl="node1" presStyleIdx="0" presStyleCnt="3" custScaleX="33976" custScaleY="98077" custLinFactX="-4390" custLinFactNeighborX="-100000" custLinFactNeighborY="472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66F9F0B-F01D-43AA-98FF-092212325832}" type="pres">
      <dgm:prSet presAssocID="{1CF3058D-B21F-4341-858C-9AD597303FF8}" presName="sibTrans" presStyleCnt="0"/>
      <dgm:spPr/>
    </dgm:pt>
    <dgm:pt modelId="{F6C66ACD-3B88-49B5-AB79-CF40C6E06764}" type="pres">
      <dgm:prSet presAssocID="{7DC17C19-7CAD-44BC-9420-ED73ED56089B}" presName="textNode" presStyleLbl="node1" presStyleIdx="1" presStyleCnt="3" custAng="0" custScaleX="33976" custScaleY="98077" custLinFactNeighborX="-59412" custLinFactNeighborY="-5563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EE4A74D4-292F-48D6-877C-3F1F1B4A5CDC}" type="pres">
      <dgm:prSet presAssocID="{1800FC36-961F-47D3-893A-946BBA1C3E9F}" presName="sibTrans" presStyleCnt="0"/>
      <dgm:spPr/>
    </dgm:pt>
    <dgm:pt modelId="{7BE63C62-BB09-4900-A668-E090B01819BE}" type="pres">
      <dgm:prSet presAssocID="{323A6500-22FD-4E2D-B352-BF0B9C18AD6D}" presName="textNode" presStyleLbl="node1" presStyleIdx="2" presStyleCnt="3" custScaleX="33976" custScaleY="98077" custLinFactX="14897" custLinFactNeighborX="100000" custLinFactNeighborY="699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29D4D4A5-8F72-48E3-BA8E-1A284847CE75}" srcId="{3A579B9D-C050-46F8-91DE-CD4358C93E06}" destId="{323A6500-22FD-4E2D-B352-BF0B9C18AD6D}" srcOrd="2" destOrd="0" parTransId="{E5D2ED08-F027-4F8A-9784-3CDB2E95C1D6}" sibTransId="{213B51A3-CDD5-4026-BBB2-C24C690B1979}"/>
    <dgm:cxn modelId="{F00DB734-00B9-4A24-8B3C-5477DD05F988}" type="presOf" srcId="{323A6500-22FD-4E2D-B352-BF0B9C18AD6D}" destId="{7BE63C62-BB09-4900-A668-E090B01819BE}" srcOrd="0" destOrd="0" presId="urn:microsoft.com/office/officeart/2005/8/layout/hProcess9"/>
    <dgm:cxn modelId="{90B0E598-B630-42F9-B3D1-116AB111A6EE}" type="presOf" srcId="{7DC17C19-7CAD-44BC-9420-ED73ED56089B}" destId="{F6C66ACD-3B88-49B5-AB79-CF40C6E06764}" srcOrd="0" destOrd="0" presId="urn:microsoft.com/office/officeart/2005/8/layout/hProcess9"/>
    <dgm:cxn modelId="{AC8F5869-9D6C-4282-A067-42E8F9FD9324}" srcId="{3A579B9D-C050-46F8-91DE-CD4358C93E06}" destId="{7DC17C19-7CAD-44BC-9420-ED73ED56089B}" srcOrd="1" destOrd="0" parTransId="{64DF26F4-3ACF-4A44-AA1D-F5770F92387F}" sibTransId="{1800FC36-961F-47D3-893A-946BBA1C3E9F}"/>
    <dgm:cxn modelId="{3CFF048F-23F8-4908-AAE4-C7925C3E77F0}" type="presOf" srcId="{F802FFE1-E60B-4E64-B32E-0B8A8F54DCF8}" destId="{42E93CFF-C10E-41B2-8F8C-A0693849A22C}" srcOrd="0" destOrd="0" presId="urn:microsoft.com/office/officeart/2005/8/layout/hProcess9"/>
    <dgm:cxn modelId="{D20E1D26-0A52-4AC6-BD59-BD7914ED6E7A}" srcId="{3A579B9D-C050-46F8-91DE-CD4358C93E06}" destId="{F802FFE1-E60B-4E64-B32E-0B8A8F54DCF8}" srcOrd="0" destOrd="0" parTransId="{F3C3FAE6-47D4-4A48-B53C-89F508BF7011}" sibTransId="{1CF3058D-B21F-4341-858C-9AD597303FF8}"/>
    <dgm:cxn modelId="{29CEEB5F-1897-46C5-A9E1-8D3CF00C8A49}" type="presOf" srcId="{3A579B9D-C050-46F8-91DE-CD4358C93E06}" destId="{B9E22F60-7B07-4EBE-A7B6-8DADF7006BF5}" srcOrd="0" destOrd="0" presId="urn:microsoft.com/office/officeart/2005/8/layout/hProcess9"/>
    <dgm:cxn modelId="{23AFD338-C1DA-49A2-82D0-2E1117C136EF}" type="presParOf" srcId="{B9E22F60-7B07-4EBE-A7B6-8DADF7006BF5}" destId="{B58CDDC2-3DE6-46BE-A46A-88BF79DF72EB}" srcOrd="0" destOrd="0" presId="urn:microsoft.com/office/officeart/2005/8/layout/hProcess9"/>
    <dgm:cxn modelId="{042C310A-4951-41F2-AAA8-2B252926A5F7}" type="presParOf" srcId="{B9E22F60-7B07-4EBE-A7B6-8DADF7006BF5}" destId="{ECCA3E99-CD34-4AE4-BFA1-F5CE474801A6}" srcOrd="1" destOrd="0" presId="urn:microsoft.com/office/officeart/2005/8/layout/hProcess9"/>
    <dgm:cxn modelId="{113944D8-6D26-4259-BAEC-8BAA6903DFF9}" type="presParOf" srcId="{ECCA3E99-CD34-4AE4-BFA1-F5CE474801A6}" destId="{42E93CFF-C10E-41B2-8F8C-A0693849A22C}" srcOrd="0" destOrd="0" presId="urn:microsoft.com/office/officeart/2005/8/layout/hProcess9"/>
    <dgm:cxn modelId="{873DCED1-D6E9-47E9-A3E8-C9A51727A218}" type="presParOf" srcId="{ECCA3E99-CD34-4AE4-BFA1-F5CE474801A6}" destId="{366F9F0B-F01D-43AA-98FF-092212325832}" srcOrd="1" destOrd="0" presId="urn:microsoft.com/office/officeart/2005/8/layout/hProcess9"/>
    <dgm:cxn modelId="{AC6A9C8D-C4FA-4D93-BA52-AAFED267E6A9}" type="presParOf" srcId="{ECCA3E99-CD34-4AE4-BFA1-F5CE474801A6}" destId="{F6C66ACD-3B88-49B5-AB79-CF40C6E06764}" srcOrd="2" destOrd="0" presId="urn:microsoft.com/office/officeart/2005/8/layout/hProcess9"/>
    <dgm:cxn modelId="{C2ACB801-6D97-4095-AEB5-38474B1B6B82}" type="presParOf" srcId="{ECCA3E99-CD34-4AE4-BFA1-F5CE474801A6}" destId="{EE4A74D4-292F-48D6-877C-3F1F1B4A5CDC}" srcOrd="3" destOrd="0" presId="urn:microsoft.com/office/officeart/2005/8/layout/hProcess9"/>
    <dgm:cxn modelId="{AD2AEBE2-9E2A-4F7C-BF22-E63E08B6EB8C}" type="presParOf" srcId="{ECCA3E99-CD34-4AE4-BFA1-F5CE474801A6}" destId="{7BE63C62-BB09-4900-A668-E090B01819B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FC86C-AFCB-4F21-8F92-E0E53FB4F140}">
      <dsp:nvSpPr>
        <dsp:cNvPr id="0" name=""/>
        <dsp:cNvSpPr/>
      </dsp:nvSpPr>
      <dsp:spPr>
        <a:xfrm>
          <a:off x="1643513" y="2781852"/>
          <a:ext cx="286674" cy="129379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3337" y="0"/>
              </a:lnTo>
              <a:lnTo>
                <a:pt x="143337" y="1293799"/>
              </a:lnTo>
              <a:lnTo>
                <a:pt x="286674" y="1293799"/>
              </a:lnTo>
            </a:path>
          </a:pathLst>
        </a:custGeom>
        <a:noFill/>
        <a:ln w="25400" cap="flat" cmpd="sng" algn="ctr">
          <a:solidFill>
            <a:srgbClr val="B44485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500" kern="1200" dirty="0"/>
        </a:p>
      </dsp:txBody>
      <dsp:txXfrm>
        <a:off x="1753721" y="3395622"/>
        <a:ext cx="66258" cy="66258"/>
      </dsp:txXfrm>
    </dsp:sp>
    <dsp:sp modelId="{D4DBCAA3-2525-49AF-9F17-268F051B1A2F}">
      <dsp:nvSpPr>
        <dsp:cNvPr id="0" name=""/>
        <dsp:cNvSpPr/>
      </dsp:nvSpPr>
      <dsp:spPr>
        <a:xfrm>
          <a:off x="1643513" y="2245472"/>
          <a:ext cx="262050" cy="536379"/>
        </a:xfrm>
        <a:custGeom>
          <a:avLst/>
          <a:gdLst/>
          <a:ahLst/>
          <a:cxnLst/>
          <a:rect l="0" t="0" r="0" b="0"/>
          <a:pathLst>
            <a:path>
              <a:moveTo>
                <a:pt x="0" y="536379"/>
              </a:moveTo>
              <a:lnTo>
                <a:pt x="131025" y="536379"/>
              </a:lnTo>
              <a:lnTo>
                <a:pt x="131025" y="0"/>
              </a:lnTo>
              <a:lnTo>
                <a:pt x="262050" y="0"/>
              </a:lnTo>
            </a:path>
          </a:pathLst>
        </a:custGeom>
        <a:noFill/>
        <a:ln w="25400" cap="flat" cmpd="sng" algn="ctr">
          <a:solidFill>
            <a:srgbClr val="BD198E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500" kern="1200" dirty="0"/>
        </a:p>
      </dsp:txBody>
      <dsp:txXfrm>
        <a:off x="1759614" y="2498738"/>
        <a:ext cx="29848" cy="29848"/>
      </dsp:txXfrm>
    </dsp:sp>
    <dsp:sp modelId="{FF8BB8D8-8A01-4306-A449-35E41BC749B1}">
      <dsp:nvSpPr>
        <dsp:cNvPr id="0" name=""/>
        <dsp:cNvSpPr/>
      </dsp:nvSpPr>
      <dsp:spPr>
        <a:xfrm>
          <a:off x="1643513" y="588658"/>
          <a:ext cx="219098" cy="2193193"/>
        </a:xfrm>
        <a:custGeom>
          <a:avLst/>
          <a:gdLst/>
          <a:ahLst/>
          <a:cxnLst/>
          <a:rect l="0" t="0" r="0" b="0"/>
          <a:pathLst>
            <a:path>
              <a:moveTo>
                <a:pt x="0" y="2193193"/>
              </a:moveTo>
              <a:lnTo>
                <a:pt x="109549" y="2193193"/>
              </a:lnTo>
              <a:lnTo>
                <a:pt x="109549" y="0"/>
              </a:lnTo>
              <a:lnTo>
                <a:pt x="219098" y="0"/>
              </a:lnTo>
            </a:path>
          </a:pathLst>
        </a:custGeom>
        <a:noFill/>
        <a:ln w="25400" cap="flat" cmpd="sng" algn="ctr">
          <a:solidFill>
            <a:srgbClr val="B44485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800" kern="1200" dirty="0"/>
        </a:p>
      </dsp:txBody>
      <dsp:txXfrm>
        <a:off x="1697960" y="1630152"/>
        <a:ext cx="110205" cy="110205"/>
      </dsp:txXfrm>
    </dsp:sp>
    <dsp:sp modelId="{5C5476C9-BDD7-478E-AF0F-0042F0B9A3F2}">
      <dsp:nvSpPr>
        <dsp:cNvPr id="0" name=""/>
        <dsp:cNvSpPr/>
      </dsp:nvSpPr>
      <dsp:spPr>
        <a:xfrm rot="16200000">
          <a:off x="-1413151" y="2497002"/>
          <a:ext cx="5543630" cy="569699"/>
        </a:xfrm>
        <a:prstGeom prst="rect">
          <a:avLst/>
        </a:prstGeom>
        <a:gradFill rotWithShape="0">
          <a:gsLst>
            <a:gs pos="0">
              <a:srgbClr val="B44485"/>
            </a:gs>
            <a:gs pos="0">
              <a:srgbClr val="B44485"/>
            </a:gs>
            <a:gs pos="0">
              <a:srgbClr val="B44485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I. APTARNAVIMU PATENKINTI KLIENTAI</a:t>
          </a:r>
          <a:endParaRPr lang="lt-LT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lt-LT" sz="1200" b="1" kern="1200" dirty="0" smtClean="0"/>
            <a:t>(Rodiklis 2024 m. –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lt-LT" sz="1200" b="1" kern="1200" dirty="0" smtClean="0"/>
            <a:t> bendras klientų pasitenkinimas  teikiamomis paslaugomis  - 77</a:t>
          </a:r>
          <a:r>
            <a:rPr lang="en-US" sz="1200" b="1" kern="1200" dirty="0" smtClean="0"/>
            <a:t>%</a:t>
          </a:r>
          <a:r>
            <a:rPr lang="lt-LT" sz="1200" b="1" kern="1200" dirty="0" smtClean="0"/>
            <a:t>)</a:t>
          </a:r>
          <a:endParaRPr lang="lt-LT" sz="1200" kern="1200" dirty="0"/>
        </a:p>
      </dsp:txBody>
      <dsp:txXfrm>
        <a:off x="-1413151" y="2497002"/>
        <a:ext cx="5543630" cy="569699"/>
      </dsp:txXfrm>
    </dsp:sp>
    <dsp:sp modelId="{4913C9B6-5760-45AC-9226-7519BBA7814A}">
      <dsp:nvSpPr>
        <dsp:cNvPr id="0" name=""/>
        <dsp:cNvSpPr/>
      </dsp:nvSpPr>
      <dsp:spPr>
        <a:xfrm>
          <a:off x="1862612" y="189600"/>
          <a:ext cx="1387355" cy="798116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0">
              <a:srgbClr val="B44485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b="1" kern="1200" dirty="0" smtClean="0"/>
            <a:t>1. Supaprastinti savarankiškai dirbančių asmenų įmokų mokėjimą</a:t>
          </a:r>
          <a:endParaRPr lang="lt-LT" sz="1000" kern="1200" dirty="0"/>
        </a:p>
      </dsp:txBody>
      <dsp:txXfrm>
        <a:off x="1862612" y="189600"/>
        <a:ext cx="1387355" cy="798116"/>
      </dsp:txXfrm>
    </dsp:sp>
    <dsp:sp modelId="{8B36CA0D-4BC6-4272-9C5A-CBED35F880A1}">
      <dsp:nvSpPr>
        <dsp:cNvPr id="0" name=""/>
        <dsp:cNvSpPr/>
      </dsp:nvSpPr>
      <dsp:spPr>
        <a:xfrm>
          <a:off x="1905564" y="1846414"/>
          <a:ext cx="1360500" cy="798116"/>
        </a:xfrm>
        <a:prstGeom prst="rect">
          <a:avLst/>
        </a:prstGeom>
        <a:gradFill rotWithShape="0">
          <a:gsLst>
            <a:gs pos="0">
              <a:srgbClr val="B44485"/>
            </a:gs>
            <a:gs pos="80000">
              <a:srgbClr val="B44485"/>
            </a:gs>
            <a:gs pos="100000">
              <a:srgbClr val="B44485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b="1" kern="1200" dirty="0" smtClean="0"/>
            <a:t>2. Teikti savalaikes paslaugas ir išmokas</a:t>
          </a:r>
          <a:endParaRPr lang="lt-LT" sz="1000" kern="1200" dirty="0"/>
        </a:p>
      </dsp:txBody>
      <dsp:txXfrm>
        <a:off x="1905564" y="1846414"/>
        <a:ext cx="1360500" cy="798116"/>
      </dsp:txXfrm>
    </dsp:sp>
    <dsp:sp modelId="{4D924D49-29FE-45F2-9CFD-BDAA4747C615}">
      <dsp:nvSpPr>
        <dsp:cNvPr id="0" name=""/>
        <dsp:cNvSpPr/>
      </dsp:nvSpPr>
      <dsp:spPr>
        <a:xfrm>
          <a:off x="1930188" y="3676593"/>
          <a:ext cx="1348945" cy="798116"/>
        </a:xfrm>
        <a:prstGeom prst="rect">
          <a:avLst/>
        </a:prstGeom>
        <a:gradFill rotWithShape="0">
          <a:gsLst>
            <a:gs pos="0">
              <a:srgbClr val="B44485"/>
            </a:gs>
            <a:gs pos="80000">
              <a:srgbClr val="B44485"/>
            </a:gs>
            <a:gs pos="100000">
              <a:srgbClr val="B44485"/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b="1" kern="1200" dirty="0" smtClean="0"/>
            <a:t>3. Patogiai pateikti aktualią informaciją</a:t>
          </a:r>
          <a:endParaRPr lang="lt-LT" sz="1000" kern="1200" dirty="0"/>
        </a:p>
      </dsp:txBody>
      <dsp:txXfrm>
        <a:off x="1930188" y="3676593"/>
        <a:ext cx="1348945" cy="7981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CDDC2-3DE6-46BE-A46A-88BF79DF72EB}">
      <dsp:nvSpPr>
        <dsp:cNvPr id="0" name=""/>
        <dsp:cNvSpPr/>
      </dsp:nvSpPr>
      <dsp:spPr>
        <a:xfrm>
          <a:off x="1906242" y="0"/>
          <a:ext cx="6401847" cy="66697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rgbClr val="B4448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93CFF-C10E-41B2-8F8C-A0693849A22C}">
      <dsp:nvSpPr>
        <dsp:cNvPr id="0" name=""/>
        <dsp:cNvSpPr/>
      </dsp:nvSpPr>
      <dsp:spPr>
        <a:xfrm>
          <a:off x="2294641" y="208683"/>
          <a:ext cx="848489" cy="274015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kern="1200" dirty="0" smtClean="0"/>
            <a:t>2022 m.</a:t>
          </a:r>
          <a:endParaRPr lang="lt-LT" sz="1100" kern="1200" dirty="0"/>
        </a:p>
      </dsp:txBody>
      <dsp:txXfrm>
        <a:off x="2308017" y="222059"/>
        <a:ext cx="821737" cy="247263"/>
      </dsp:txXfrm>
    </dsp:sp>
    <dsp:sp modelId="{F6C66ACD-3B88-49B5-AB79-CF40C6E06764}">
      <dsp:nvSpPr>
        <dsp:cNvPr id="0" name=""/>
        <dsp:cNvSpPr/>
      </dsp:nvSpPr>
      <dsp:spPr>
        <a:xfrm>
          <a:off x="4676964" y="190053"/>
          <a:ext cx="848489" cy="274015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kern="1200" dirty="0" smtClean="0"/>
            <a:t>2023 m.</a:t>
          </a:r>
          <a:endParaRPr lang="lt-LT" sz="1100" kern="1200" dirty="0"/>
        </a:p>
      </dsp:txBody>
      <dsp:txXfrm>
        <a:off x="4690340" y="203429"/>
        <a:ext cx="821737" cy="247263"/>
      </dsp:txXfrm>
    </dsp:sp>
    <dsp:sp modelId="{7BE63C62-BB09-4900-A668-E090B01819BE}">
      <dsp:nvSpPr>
        <dsp:cNvPr id="0" name=""/>
        <dsp:cNvSpPr/>
      </dsp:nvSpPr>
      <dsp:spPr>
        <a:xfrm>
          <a:off x="6750106" y="194698"/>
          <a:ext cx="848489" cy="274015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kern="1200" dirty="0" smtClean="0"/>
            <a:t>2024 m.</a:t>
          </a:r>
          <a:endParaRPr lang="lt-LT" sz="1100" kern="1200" dirty="0"/>
        </a:p>
      </dsp:txBody>
      <dsp:txXfrm>
        <a:off x="6763482" y="208074"/>
        <a:ext cx="821737" cy="2472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FC86C-AFCB-4F21-8F92-E0E53FB4F140}">
      <dsp:nvSpPr>
        <dsp:cNvPr id="0" name=""/>
        <dsp:cNvSpPr/>
      </dsp:nvSpPr>
      <dsp:spPr>
        <a:xfrm>
          <a:off x="842952" y="2610000"/>
          <a:ext cx="327349" cy="13253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63674" y="0"/>
              </a:lnTo>
              <a:lnTo>
                <a:pt x="163674" y="1325393"/>
              </a:lnTo>
              <a:lnTo>
                <a:pt x="327349" y="1325393"/>
              </a:lnTo>
            </a:path>
          </a:pathLst>
        </a:custGeom>
        <a:noFill/>
        <a:ln w="25400" cap="flat" cmpd="sng" algn="ctr">
          <a:solidFill>
            <a:srgbClr val="B4448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500" kern="1200" dirty="0"/>
        </a:p>
      </dsp:txBody>
      <dsp:txXfrm>
        <a:off x="972497" y="3238566"/>
        <a:ext cx="68260" cy="68260"/>
      </dsp:txXfrm>
    </dsp:sp>
    <dsp:sp modelId="{D4DBCAA3-2525-49AF-9F17-268F051B1A2F}">
      <dsp:nvSpPr>
        <dsp:cNvPr id="0" name=""/>
        <dsp:cNvSpPr/>
      </dsp:nvSpPr>
      <dsp:spPr>
        <a:xfrm>
          <a:off x="842952" y="1972383"/>
          <a:ext cx="362667" cy="637616"/>
        </a:xfrm>
        <a:custGeom>
          <a:avLst/>
          <a:gdLst/>
          <a:ahLst/>
          <a:cxnLst/>
          <a:rect l="0" t="0" r="0" b="0"/>
          <a:pathLst>
            <a:path>
              <a:moveTo>
                <a:pt x="0" y="637616"/>
              </a:moveTo>
              <a:lnTo>
                <a:pt x="181333" y="637616"/>
              </a:lnTo>
              <a:lnTo>
                <a:pt x="181333" y="0"/>
              </a:lnTo>
              <a:lnTo>
                <a:pt x="362667" y="0"/>
              </a:lnTo>
            </a:path>
          </a:pathLst>
        </a:custGeom>
        <a:noFill/>
        <a:ln w="25400" cap="flat" cmpd="sng" algn="ctr">
          <a:solidFill>
            <a:srgbClr val="B4448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500" kern="1200" dirty="0"/>
        </a:p>
      </dsp:txBody>
      <dsp:txXfrm>
        <a:off x="1005947" y="2272853"/>
        <a:ext cx="36677" cy="36677"/>
      </dsp:txXfrm>
    </dsp:sp>
    <dsp:sp modelId="{FF8BB8D8-8A01-4306-A449-35E41BC749B1}">
      <dsp:nvSpPr>
        <dsp:cNvPr id="0" name=""/>
        <dsp:cNvSpPr/>
      </dsp:nvSpPr>
      <dsp:spPr>
        <a:xfrm>
          <a:off x="842952" y="484903"/>
          <a:ext cx="370872" cy="2125096"/>
        </a:xfrm>
        <a:custGeom>
          <a:avLst/>
          <a:gdLst/>
          <a:ahLst/>
          <a:cxnLst/>
          <a:rect l="0" t="0" r="0" b="0"/>
          <a:pathLst>
            <a:path>
              <a:moveTo>
                <a:pt x="0" y="2125096"/>
              </a:moveTo>
              <a:lnTo>
                <a:pt x="185436" y="2125096"/>
              </a:lnTo>
              <a:lnTo>
                <a:pt x="185436" y="0"/>
              </a:lnTo>
              <a:lnTo>
                <a:pt x="370872" y="0"/>
              </a:lnTo>
            </a:path>
          </a:pathLst>
        </a:custGeom>
        <a:noFill/>
        <a:ln w="25400" cap="flat" cmpd="sng" algn="ctr">
          <a:solidFill>
            <a:srgbClr val="B4448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700" kern="1200" dirty="0"/>
        </a:p>
      </dsp:txBody>
      <dsp:txXfrm>
        <a:off x="974458" y="1493521"/>
        <a:ext cx="107860" cy="107860"/>
      </dsp:txXfrm>
    </dsp:sp>
    <dsp:sp modelId="{5C5476C9-BDD7-478E-AF0F-0042F0B9A3F2}">
      <dsp:nvSpPr>
        <dsp:cNvPr id="0" name=""/>
        <dsp:cNvSpPr/>
      </dsp:nvSpPr>
      <dsp:spPr>
        <a:xfrm rot="16200000">
          <a:off x="-2169879" y="2202095"/>
          <a:ext cx="5209855" cy="815809"/>
        </a:xfrm>
        <a:prstGeom prst="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890" rIns="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400" b="1" kern="1200" dirty="0" smtClean="0"/>
            <a:t> II. ĮSITRAUKĘ DARBUOTOJAI </a:t>
          </a:r>
          <a:endParaRPr lang="lt-LT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lt-LT" sz="1200" b="1" kern="1200" dirty="0" smtClean="0"/>
            <a:t>(Rodiklis 2024 m. –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lt-LT" sz="1200" b="1" kern="1200" dirty="0" smtClean="0"/>
            <a:t>darbuotojų įsitraukimas – Viešojo sektoriaus vidurkis)</a:t>
          </a:r>
          <a:endParaRPr lang="lt-LT" sz="1200" kern="1200" dirty="0"/>
        </a:p>
      </dsp:txBody>
      <dsp:txXfrm>
        <a:off x="-2169879" y="2202095"/>
        <a:ext cx="5209855" cy="815809"/>
      </dsp:txXfrm>
    </dsp:sp>
    <dsp:sp modelId="{4913C9B6-5760-45AC-9226-7519BBA7814A}">
      <dsp:nvSpPr>
        <dsp:cNvPr id="0" name=""/>
        <dsp:cNvSpPr/>
      </dsp:nvSpPr>
      <dsp:spPr>
        <a:xfrm>
          <a:off x="1213825" y="102674"/>
          <a:ext cx="1442258" cy="764458"/>
        </a:xfrm>
        <a:prstGeom prst="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b="1" kern="1200" dirty="0" smtClean="0"/>
            <a:t>4. Ugdyti darbuotojų kompetencijas</a:t>
          </a:r>
          <a:endParaRPr lang="lt-LT" sz="1100" kern="1200" dirty="0"/>
        </a:p>
      </dsp:txBody>
      <dsp:txXfrm>
        <a:off x="1213825" y="102674"/>
        <a:ext cx="1442258" cy="764458"/>
      </dsp:txXfrm>
    </dsp:sp>
    <dsp:sp modelId="{8B36CA0D-4BC6-4272-9C5A-CBED35F880A1}">
      <dsp:nvSpPr>
        <dsp:cNvPr id="0" name=""/>
        <dsp:cNvSpPr/>
      </dsp:nvSpPr>
      <dsp:spPr>
        <a:xfrm>
          <a:off x="1205620" y="1591579"/>
          <a:ext cx="1466418" cy="761608"/>
        </a:xfrm>
        <a:prstGeom prst="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b="1" kern="1200" dirty="0" smtClean="0"/>
            <a:t>5. Kelti procesų valdymo ir IT kompetencijas</a:t>
          </a:r>
          <a:endParaRPr lang="lt-LT" sz="1100" kern="1200" dirty="0"/>
        </a:p>
      </dsp:txBody>
      <dsp:txXfrm>
        <a:off x="1205620" y="1591579"/>
        <a:ext cx="1466418" cy="761608"/>
      </dsp:txXfrm>
    </dsp:sp>
    <dsp:sp modelId="{4D924D49-29FE-45F2-9CFD-BDAA4747C615}">
      <dsp:nvSpPr>
        <dsp:cNvPr id="0" name=""/>
        <dsp:cNvSpPr/>
      </dsp:nvSpPr>
      <dsp:spPr>
        <a:xfrm>
          <a:off x="1170302" y="3506450"/>
          <a:ext cx="1466418" cy="857885"/>
        </a:xfrm>
        <a:prstGeom prst="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b="1" kern="1200" dirty="0" smtClean="0"/>
            <a:t>6. Kurti ir įgyvendinti žmogiškųjų išteklių valdymo procesus </a:t>
          </a:r>
          <a:endParaRPr lang="lt-LT" sz="1100" kern="1200" dirty="0"/>
        </a:p>
      </dsp:txBody>
      <dsp:txXfrm>
        <a:off x="1170302" y="3506450"/>
        <a:ext cx="1466418" cy="8578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CDDC2-3DE6-46BE-A46A-88BF79DF72EB}">
      <dsp:nvSpPr>
        <dsp:cNvPr id="0" name=""/>
        <dsp:cNvSpPr/>
      </dsp:nvSpPr>
      <dsp:spPr>
        <a:xfrm>
          <a:off x="2277648" y="0"/>
          <a:ext cx="6001268" cy="74942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rgbClr val="B4448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93CFF-C10E-41B2-8F8C-A0693849A22C}">
      <dsp:nvSpPr>
        <dsp:cNvPr id="0" name=""/>
        <dsp:cNvSpPr/>
      </dsp:nvSpPr>
      <dsp:spPr>
        <a:xfrm>
          <a:off x="3001366" y="239238"/>
          <a:ext cx="845456" cy="294005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kern="1200" dirty="0" smtClean="0"/>
            <a:t>2022 m.</a:t>
          </a:r>
          <a:endParaRPr lang="lt-LT" sz="1100" kern="1200" dirty="0"/>
        </a:p>
      </dsp:txBody>
      <dsp:txXfrm>
        <a:off x="3015718" y="253590"/>
        <a:ext cx="816752" cy="265301"/>
      </dsp:txXfrm>
    </dsp:sp>
    <dsp:sp modelId="{F6C66ACD-3B88-49B5-AB79-CF40C6E06764}">
      <dsp:nvSpPr>
        <dsp:cNvPr id="0" name=""/>
        <dsp:cNvSpPr/>
      </dsp:nvSpPr>
      <dsp:spPr>
        <a:xfrm>
          <a:off x="5199877" y="223860"/>
          <a:ext cx="845456" cy="294005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kern="1200" dirty="0" smtClean="0"/>
            <a:t>2023 m.</a:t>
          </a:r>
          <a:endParaRPr lang="lt-LT" sz="1100" kern="1200" dirty="0"/>
        </a:p>
      </dsp:txBody>
      <dsp:txXfrm>
        <a:off x="5214229" y="238212"/>
        <a:ext cx="816752" cy="265301"/>
      </dsp:txXfrm>
    </dsp:sp>
    <dsp:sp modelId="{7BE63C62-BB09-4900-A668-E090B01819BE}">
      <dsp:nvSpPr>
        <dsp:cNvPr id="0" name=""/>
        <dsp:cNvSpPr/>
      </dsp:nvSpPr>
      <dsp:spPr>
        <a:xfrm>
          <a:off x="7027942" y="225080"/>
          <a:ext cx="845456" cy="294005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kern="1200" dirty="0" smtClean="0"/>
            <a:t>2024 m.</a:t>
          </a:r>
          <a:endParaRPr lang="lt-LT" sz="1100" kern="1200" dirty="0"/>
        </a:p>
      </dsp:txBody>
      <dsp:txXfrm>
        <a:off x="7042294" y="239432"/>
        <a:ext cx="816752" cy="26530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AFC86C-AFCB-4F21-8F92-E0E53FB4F140}">
      <dsp:nvSpPr>
        <dsp:cNvPr id="0" name=""/>
        <dsp:cNvSpPr/>
      </dsp:nvSpPr>
      <dsp:spPr>
        <a:xfrm>
          <a:off x="819899" y="2429694"/>
          <a:ext cx="149412" cy="16567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706" y="0"/>
              </a:lnTo>
              <a:lnTo>
                <a:pt x="74706" y="1656776"/>
              </a:lnTo>
              <a:lnTo>
                <a:pt x="149412" y="1656776"/>
              </a:lnTo>
            </a:path>
          </a:pathLst>
        </a:custGeom>
        <a:noFill/>
        <a:ln w="25400" cap="flat" cmpd="sng" algn="ctr">
          <a:solidFill>
            <a:srgbClr val="B4448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600" kern="1200" dirty="0"/>
        </a:p>
      </dsp:txBody>
      <dsp:txXfrm>
        <a:off x="853017" y="3216495"/>
        <a:ext cx="83175" cy="83175"/>
      </dsp:txXfrm>
    </dsp:sp>
    <dsp:sp modelId="{D4DBCAA3-2525-49AF-9F17-268F051B1A2F}">
      <dsp:nvSpPr>
        <dsp:cNvPr id="0" name=""/>
        <dsp:cNvSpPr/>
      </dsp:nvSpPr>
      <dsp:spPr>
        <a:xfrm>
          <a:off x="819899" y="2100289"/>
          <a:ext cx="180391" cy="329405"/>
        </a:xfrm>
        <a:custGeom>
          <a:avLst/>
          <a:gdLst/>
          <a:ahLst/>
          <a:cxnLst/>
          <a:rect l="0" t="0" r="0" b="0"/>
          <a:pathLst>
            <a:path>
              <a:moveTo>
                <a:pt x="0" y="329405"/>
              </a:moveTo>
              <a:lnTo>
                <a:pt x="90195" y="329405"/>
              </a:lnTo>
              <a:lnTo>
                <a:pt x="90195" y="0"/>
              </a:lnTo>
              <a:lnTo>
                <a:pt x="180391" y="0"/>
              </a:lnTo>
            </a:path>
          </a:pathLst>
        </a:custGeom>
        <a:noFill/>
        <a:ln w="25400" cap="flat" cmpd="sng" algn="ctr">
          <a:solidFill>
            <a:srgbClr val="B4448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500" kern="1200" dirty="0"/>
        </a:p>
      </dsp:txBody>
      <dsp:txXfrm>
        <a:off x="900705" y="2255603"/>
        <a:ext cx="18778" cy="18778"/>
      </dsp:txXfrm>
    </dsp:sp>
    <dsp:sp modelId="{FF8BB8D8-8A01-4306-A449-35E41BC749B1}">
      <dsp:nvSpPr>
        <dsp:cNvPr id="0" name=""/>
        <dsp:cNvSpPr/>
      </dsp:nvSpPr>
      <dsp:spPr>
        <a:xfrm>
          <a:off x="819899" y="403289"/>
          <a:ext cx="150787" cy="2026405"/>
        </a:xfrm>
        <a:custGeom>
          <a:avLst/>
          <a:gdLst/>
          <a:ahLst/>
          <a:cxnLst/>
          <a:rect l="0" t="0" r="0" b="0"/>
          <a:pathLst>
            <a:path>
              <a:moveTo>
                <a:pt x="0" y="2026405"/>
              </a:moveTo>
              <a:lnTo>
                <a:pt x="75393" y="2026405"/>
              </a:lnTo>
              <a:lnTo>
                <a:pt x="75393" y="0"/>
              </a:lnTo>
              <a:lnTo>
                <a:pt x="150787" y="0"/>
              </a:lnTo>
            </a:path>
          </a:pathLst>
        </a:custGeom>
        <a:noFill/>
        <a:ln w="25400" cap="flat" cmpd="sng" algn="ctr">
          <a:solidFill>
            <a:srgbClr val="B44485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700" kern="1200" dirty="0"/>
        </a:p>
      </dsp:txBody>
      <dsp:txXfrm>
        <a:off x="844492" y="1365692"/>
        <a:ext cx="101600" cy="101600"/>
      </dsp:txXfrm>
    </dsp:sp>
    <dsp:sp modelId="{5C5476C9-BDD7-478E-AF0F-0042F0B9A3F2}">
      <dsp:nvSpPr>
        <dsp:cNvPr id="0" name=""/>
        <dsp:cNvSpPr/>
      </dsp:nvSpPr>
      <dsp:spPr>
        <a:xfrm rot="16200000">
          <a:off x="-1922162" y="2113034"/>
          <a:ext cx="4850801" cy="633320"/>
        </a:xfrm>
        <a:prstGeom prst="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600" b="1" kern="1200" dirty="0" smtClean="0"/>
            <a:t> III. OPTIMALUS IŠTEKLIŲ NAUDOJIMAS </a:t>
          </a:r>
          <a:endParaRPr lang="lt-LT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lt-LT" sz="1200" b="1" kern="1200" dirty="0" smtClean="0"/>
            <a:t>(Rodiklis 2024 m. –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lt-LT" sz="1200" b="1" kern="1200" dirty="0" smtClean="0"/>
            <a:t> veiklos sąnaudų lygis – 1,68</a:t>
          </a:r>
          <a:r>
            <a:rPr lang="en-US" sz="1200" b="1" kern="1200" dirty="0" smtClean="0"/>
            <a:t>%</a:t>
          </a:r>
          <a:r>
            <a:rPr lang="lt-LT" sz="1200" b="1" kern="1200" dirty="0" smtClean="0"/>
            <a:t>)</a:t>
          </a:r>
          <a:endParaRPr lang="lt-LT" sz="1200" kern="1200" dirty="0"/>
        </a:p>
      </dsp:txBody>
      <dsp:txXfrm>
        <a:off x="-1922162" y="2113034"/>
        <a:ext cx="4850801" cy="633320"/>
      </dsp:txXfrm>
    </dsp:sp>
    <dsp:sp modelId="{4913C9B6-5760-45AC-9226-7519BBA7814A}">
      <dsp:nvSpPr>
        <dsp:cNvPr id="0" name=""/>
        <dsp:cNvSpPr/>
      </dsp:nvSpPr>
      <dsp:spPr>
        <a:xfrm>
          <a:off x="970686" y="0"/>
          <a:ext cx="1197804" cy="806579"/>
        </a:xfrm>
        <a:prstGeom prst="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1000" b="1" kern="1200" dirty="0" smtClean="0"/>
            <a:t>7. Atnaujinti ir</a:t>
          </a:r>
          <a:endParaRPr lang="lt-LT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b="1" kern="1200" dirty="0" smtClean="0"/>
            <a:t>perkonstruoti veiklos procesus automatizavimui</a:t>
          </a:r>
          <a:endParaRPr lang="lt-LT" sz="1000" kern="1200" dirty="0"/>
        </a:p>
      </dsp:txBody>
      <dsp:txXfrm>
        <a:off x="970686" y="0"/>
        <a:ext cx="1197804" cy="806579"/>
      </dsp:txXfrm>
    </dsp:sp>
    <dsp:sp modelId="{8B36CA0D-4BC6-4272-9C5A-CBED35F880A1}">
      <dsp:nvSpPr>
        <dsp:cNvPr id="0" name=""/>
        <dsp:cNvSpPr/>
      </dsp:nvSpPr>
      <dsp:spPr>
        <a:xfrm>
          <a:off x="1000290" y="1676879"/>
          <a:ext cx="1147591" cy="846820"/>
        </a:xfrm>
        <a:prstGeom prst="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b="1" kern="1200" dirty="0" smtClean="0"/>
            <a:t>8. Įgyvendinti funkcijų             ir įstaigos centralizavimą</a:t>
          </a:r>
          <a:endParaRPr lang="lt-LT" sz="1000" kern="1200" dirty="0"/>
        </a:p>
      </dsp:txBody>
      <dsp:txXfrm>
        <a:off x="1000290" y="1676879"/>
        <a:ext cx="1147591" cy="846820"/>
      </dsp:txXfrm>
    </dsp:sp>
    <dsp:sp modelId="{4D924D49-29FE-45F2-9CFD-BDAA4747C615}">
      <dsp:nvSpPr>
        <dsp:cNvPr id="0" name=""/>
        <dsp:cNvSpPr/>
      </dsp:nvSpPr>
      <dsp:spPr>
        <a:xfrm>
          <a:off x="969311" y="3662044"/>
          <a:ext cx="1227935" cy="848853"/>
        </a:xfrm>
        <a:prstGeom prst="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b="1" kern="1200" dirty="0" smtClean="0"/>
            <a:t>9. Modernizuoti  IT platformą (Nauji bėgiai) </a:t>
          </a:r>
          <a:r>
            <a:rPr lang="lt-LT" sz="1000" b="1" i="1" kern="1200" dirty="0" smtClean="0"/>
            <a:t>(projektas)</a:t>
          </a:r>
          <a:endParaRPr lang="lt-LT" sz="1000" i="1" kern="1200" dirty="0"/>
        </a:p>
      </dsp:txBody>
      <dsp:txXfrm>
        <a:off x="969311" y="3662044"/>
        <a:ext cx="1227935" cy="8488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CDDC2-3DE6-46BE-A46A-88BF79DF72EB}">
      <dsp:nvSpPr>
        <dsp:cNvPr id="0" name=""/>
        <dsp:cNvSpPr/>
      </dsp:nvSpPr>
      <dsp:spPr>
        <a:xfrm>
          <a:off x="2181788" y="0"/>
          <a:ext cx="6764872" cy="62681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solidFill>
            <a:srgbClr val="B44485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E93CFF-C10E-41B2-8F8C-A0693849A22C}">
      <dsp:nvSpPr>
        <dsp:cNvPr id="0" name=""/>
        <dsp:cNvSpPr/>
      </dsp:nvSpPr>
      <dsp:spPr>
        <a:xfrm>
          <a:off x="2393227" y="202310"/>
          <a:ext cx="930586" cy="245902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kern="1200" dirty="0" smtClean="0"/>
            <a:t>2022</a:t>
          </a:r>
          <a:r>
            <a:rPr lang="lt-LT" sz="800" kern="1200" dirty="0" smtClean="0"/>
            <a:t> m.</a:t>
          </a:r>
          <a:endParaRPr lang="lt-LT" sz="800" kern="1200" dirty="0"/>
        </a:p>
      </dsp:txBody>
      <dsp:txXfrm>
        <a:off x="2405231" y="214314"/>
        <a:ext cx="906578" cy="221894"/>
      </dsp:txXfrm>
    </dsp:sp>
    <dsp:sp modelId="{F6C66ACD-3B88-49B5-AB79-CF40C6E06764}">
      <dsp:nvSpPr>
        <dsp:cNvPr id="0" name=""/>
        <dsp:cNvSpPr/>
      </dsp:nvSpPr>
      <dsp:spPr>
        <a:xfrm>
          <a:off x="4085827" y="176505"/>
          <a:ext cx="930586" cy="245902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100" kern="1200" dirty="0" smtClean="0"/>
            <a:t>2023 m.</a:t>
          </a:r>
          <a:endParaRPr lang="lt-LT" sz="1100" kern="1200" dirty="0"/>
        </a:p>
      </dsp:txBody>
      <dsp:txXfrm>
        <a:off x="4097831" y="188509"/>
        <a:ext cx="906578" cy="221894"/>
      </dsp:txXfrm>
    </dsp:sp>
    <dsp:sp modelId="{7BE63C62-BB09-4900-A668-E090B01819BE}">
      <dsp:nvSpPr>
        <dsp:cNvPr id="0" name=""/>
        <dsp:cNvSpPr/>
      </dsp:nvSpPr>
      <dsp:spPr>
        <a:xfrm>
          <a:off x="6608630" y="192206"/>
          <a:ext cx="930586" cy="245902"/>
        </a:xfrm>
        <a:prstGeom prst="roundRect">
          <a:avLst/>
        </a:prstGeom>
        <a:solidFill>
          <a:srgbClr val="B4448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1000" kern="1200" dirty="0" smtClean="0"/>
            <a:t>2024 m.</a:t>
          </a:r>
          <a:endParaRPr lang="lt-LT" sz="1000" kern="1200" dirty="0"/>
        </a:p>
      </dsp:txBody>
      <dsp:txXfrm>
        <a:off x="6620634" y="204210"/>
        <a:ext cx="906578" cy="221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1" y="5"/>
            <a:ext cx="2971800" cy="49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884614" y="5"/>
            <a:ext cx="2971800" cy="49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E61779-31F0-4ACB-8D32-EB1527D42C0E}" type="datetimeFigureOut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1" y="9428636"/>
            <a:ext cx="29718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884614" y="9428636"/>
            <a:ext cx="29718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A5B48-B1F1-4E6B-9EA4-B4AD050F1C21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02801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1" y="5"/>
            <a:ext cx="2971800" cy="49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4" y="5"/>
            <a:ext cx="2971800" cy="496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44786-76FC-4D9E-93E3-E5043F9B3900}" type="datetimeFigureOut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 dirty="0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715113"/>
            <a:ext cx="5486400" cy="44677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1" y="9428636"/>
            <a:ext cx="29718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4" y="9428636"/>
            <a:ext cx="29718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3607D-EDA5-4038-9A8B-FC037B30B66E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09785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3607D-EDA5-4038-9A8B-FC037B30B66E}" type="slidenum">
              <a:rPr lang="lt-LT" smtClean="0"/>
              <a:pPr/>
              <a:t>1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22272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lt-LT" dirty="0" smtClean="0">
                <a:solidFill>
                  <a:srgbClr val="FF0000"/>
                </a:solidFill>
              </a:rPr>
              <a:t>2023 m.</a:t>
            </a:r>
            <a:r>
              <a:rPr kumimoji="0" lang="lt-LT" sz="1200" b="0" i="1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sukūrus Mokėjimų centro/ sistemos mechanizmą (Ligos išmokų, Pensijų anuitetų ir kt. Mokėjimų procesų pertvarka) iš karto paruoštą automatizavimui ir jį įgyvendinus (įdiegus), tai galima traktuoti kaip vieno proceso automatizavimą </a:t>
            </a:r>
            <a:endParaRPr lang="lt-LT" sz="1100" b="1" i="1" dirty="0" smtClean="0">
              <a:solidFill>
                <a:srgbClr val="FF0000"/>
              </a:solidFill>
            </a:endParaRPr>
          </a:p>
          <a:p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F3607D-EDA5-4038-9A8B-FC037B30B66E}" type="slidenum">
              <a:rPr lang="lt-LT" smtClean="0"/>
              <a:pPr/>
              <a:t>6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71979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5A4C8-CA69-4CA7-B7F5-91422B9EF854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44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DF751-CE3D-4434-B1DA-F2FCA3B6D19C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1971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7CBAB-4AD0-4310-85F4-1244AFEEC057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344060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AC7C0-08E4-4674-BFE3-116B196ADB80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46789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4CDA8-65A7-4998-B826-5D0E3A93603E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206247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FEF162-ACBF-4CD7-A4E9-8149038A13BF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9623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35A74-BAFF-471F-B6A5-56365C0F05B2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84342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B5D4D-1953-478D-B7EE-3328B2710ADC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61343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1A49D-2835-4311-8826-14FF7B4C2858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6550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2F89E-4231-4F4B-A9F6-70EB707F36C2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98928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B7843-371C-49B2-9AA0-2AD5B2DB5169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22017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 smtClean="0"/>
              <a:t>Spustelėję redag. ruoš. pavad. stilių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lt-LT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A4D2B-CA0F-4042-8A31-7CB974C1F758}" type="datetime1">
              <a:rPr lang="lt-LT" smtClean="0"/>
              <a:pPr/>
              <a:t>2023-11-09</a:t>
            </a:fld>
            <a:endParaRPr lang="lt-LT" dirty="0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66B2E-2641-44BF-9BE4-D6D81E9EE1CD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60729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ė 1"/>
          <p:cNvGrpSpPr/>
          <p:nvPr/>
        </p:nvGrpSpPr>
        <p:grpSpPr>
          <a:xfrm>
            <a:off x="-443371" y="-120783"/>
            <a:ext cx="9595997" cy="6957392"/>
            <a:chOff x="4947" y="0"/>
            <a:chExt cx="12187054" cy="6858000"/>
          </a:xfrm>
        </p:grpSpPr>
        <p:pic>
          <p:nvPicPr>
            <p:cNvPr id="15" name="Paveikslėlis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24" r="47088"/>
            <a:stretch/>
          </p:blipFill>
          <p:spPr>
            <a:xfrm>
              <a:off x="18413" y="3805518"/>
              <a:ext cx="4164107" cy="3052482"/>
            </a:xfrm>
            <a:prstGeom prst="rect">
              <a:avLst/>
            </a:prstGeom>
          </p:spPr>
        </p:pic>
        <p:grpSp>
          <p:nvGrpSpPr>
            <p:cNvPr id="10" name="Grupė 9"/>
            <p:cNvGrpSpPr/>
            <p:nvPr/>
          </p:nvGrpSpPr>
          <p:grpSpPr>
            <a:xfrm>
              <a:off x="4947" y="0"/>
              <a:ext cx="12187054" cy="6858000"/>
              <a:chOff x="4947" y="0"/>
              <a:chExt cx="12187054" cy="6858000"/>
            </a:xfrm>
          </p:grpSpPr>
          <p:pic>
            <p:nvPicPr>
              <p:cNvPr id="11" name="Paveikslėlis 10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7089"/>
              <a:stretch/>
            </p:blipFill>
            <p:spPr>
              <a:xfrm>
                <a:off x="4947" y="0"/>
                <a:ext cx="3414365" cy="4302000"/>
              </a:xfrm>
              <a:prstGeom prst="rect">
                <a:avLst/>
              </a:prstGeom>
            </p:spPr>
          </p:pic>
          <p:pic>
            <p:nvPicPr>
              <p:cNvPr id="12" name="Paveikslėlis 11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1641"/>
              <a:stretch/>
            </p:blipFill>
            <p:spPr>
              <a:xfrm>
                <a:off x="8131473" y="2898000"/>
                <a:ext cx="4060527" cy="3960000"/>
              </a:xfrm>
              <a:prstGeom prst="rect">
                <a:avLst/>
              </a:prstGeom>
            </p:spPr>
          </p:pic>
          <p:pic>
            <p:nvPicPr>
              <p:cNvPr id="13" name="Paveikslėlis 12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824" r="47088"/>
              <a:stretch/>
            </p:blipFill>
            <p:spPr>
              <a:xfrm>
                <a:off x="3191070" y="0"/>
                <a:ext cx="5051978" cy="6858000"/>
              </a:xfrm>
              <a:prstGeom prst="rect">
                <a:avLst/>
              </a:prstGeom>
            </p:spPr>
          </p:pic>
          <p:pic>
            <p:nvPicPr>
              <p:cNvPr id="14" name="Paveikslėlis 13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824" r="47088"/>
              <a:stretch/>
            </p:blipFill>
            <p:spPr>
              <a:xfrm>
                <a:off x="8027895" y="0"/>
                <a:ext cx="4164106" cy="3052482"/>
              </a:xfrm>
              <a:prstGeom prst="rect">
                <a:avLst/>
              </a:prstGeom>
            </p:spPr>
          </p:pic>
        </p:grpSp>
      </p:grpSp>
      <p:sp>
        <p:nvSpPr>
          <p:cNvPr id="9" name="TextBox 8"/>
          <p:cNvSpPr txBox="1"/>
          <p:nvPr/>
        </p:nvSpPr>
        <p:spPr>
          <a:xfrm>
            <a:off x="-161013" y="2066431"/>
            <a:ext cx="52779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Strateginių priemonių peržiūra 2024 m.</a:t>
            </a:r>
            <a:endParaRPr lang="lt-LT" sz="3200" b="1" dirty="0" smtClean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6" name="Stačiakampis 15"/>
          <p:cNvSpPr/>
          <p:nvPr/>
        </p:nvSpPr>
        <p:spPr>
          <a:xfrm>
            <a:off x="-86231" y="5792604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  <a:cs typeface="Arial" panose="020B0604020202020204" pitchFamily="34" charset="0"/>
              </a:rPr>
              <a:t>Projektų ir kokybės valdymo skyrius</a:t>
            </a:r>
            <a:endParaRPr lang="lt-LT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17" name="Turinio vietos rezervavimo ženklas 4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5148064" y="572314"/>
            <a:ext cx="3603545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9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85987" y="96055"/>
            <a:ext cx="8180542" cy="92675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lt-LT" sz="2400" b="1" dirty="0" smtClean="0">
                <a:solidFill>
                  <a:srgbClr val="B44485"/>
                </a:solidFill>
                <a:latin typeface="+mn-lt"/>
              </a:rPr>
              <a:t>STRATEGIJA</a:t>
            </a:r>
            <a:r>
              <a:rPr lang="lt-LT" sz="2000" b="1" dirty="0" smtClean="0">
                <a:solidFill>
                  <a:srgbClr val="B44485"/>
                </a:solidFill>
                <a:latin typeface="+mn-lt"/>
              </a:rPr>
              <a:t/>
            </a:r>
            <a:br>
              <a:rPr lang="lt-LT" sz="2000" b="1" dirty="0" smtClean="0">
                <a:solidFill>
                  <a:srgbClr val="B44485"/>
                </a:solidFill>
                <a:latin typeface="+mn-lt"/>
              </a:rPr>
            </a:br>
            <a:r>
              <a:rPr lang="lt-LT" sz="1400" b="1" dirty="0" smtClean="0">
                <a:solidFill>
                  <a:srgbClr val="B44485"/>
                </a:solidFill>
                <a:latin typeface="+mn-lt"/>
              </a:rPr>
              <a:t>Vidaus </a:t>
            </a:r>
            <a:r>
              <a:rPr lang="lt-LT" sz="1400" b="1" dirty="0">
                <a:solidFill>
                  <a:srgbClr val="B44485"/>
                </a:solidFill>
                <a:latin typeface="+mn-lt"/>
              </a:rPr>
              <a:t>veiklos automatizacija, kuri apima reikalingų kompetencijų ir technologijų sukūrimą bei įdiegimą automatizuojant veiklos procesus.</a:t>
            </a: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2</a:t>
            </a:fld>
            <a:endParaRPr lang="lt-LT" dirty="0"/>
          </a:p>
        </p:txBody>
      </p:sp>
      <p:pic>
        <p:nvPicPr>
          <p:cNvPr id="37" name="Paveikslėlis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718" y="1468080"/>
            <a:ext cx="15430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Stačiakampis 45"/>
          <p:cNvSpPr/>
          <p:nvPr/>
        </p:nvSpPr>
        <p:spPr>
          <a:xfrm>
            <a:off x="3560387" y="3905694"/>
            <a:ext cx="2585074" cy="1924499"/>
          </a:xfrm>
          <a:prstGeom prst="rect">
            <a:avLst/>
          </a:prstGeom>
          <a:noFill/>
          <a:ln>
            <a:solidFill>
              <a:srgbClr val="9018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r>
              <a:rPr lang="lt-LT" sz="1400" b="1" dirty="0" smtClean="0">
                <a:solidFill>
                  <a:srgbClr val="90185F"/>
                </a:solidFill>
              </a:rPr>
              <a:t>UŽDAVINIAI</a:t>
            </a:r>
          </a:p>
          <a:p>
            <a:pPr marL="87313" lvl="0" defTabSz="488950">
              <a:lnSpc>
                <a:spcPct val="90000"/>
              </a:lnSpc>
              <a:spcBef>
                <a:spcPts val="600"/>
              </a:spcBef>
              <a:spcAft>
                <a:spcPct val="35000"/>
              </a:spcAft>
            </a:pPr>
            <a:r>
              <a:rPr lang="lt-LT" sz="1300" dirty="0">
                <a:solidFill>
                  <a:srgbClr val="C42E8B"/>
                </a:solidFill>
              </a:rPr>
              <a:t>4</a:t>
            </a:r>
            <a:r>
              <a:rPr lang="lt-LT" sz="1300" dirty="0">
                <a:solidFill>
                  <a:srgbClr val="BD198E"/>
                </a:solidFill>
              </a:rPr>
              <a:t>. Ugdyti </a:t>
            </a:r>
            <a:r>
              <a:rPr lang="lt-LT" sz="1300" dirty="0" smtClean="0">
                <a:solidFill>
                  <a:srgbClr val="BD198E"/>
                </a:solidFill>
              </a:rPr>
              <a:t>darbuotojų </a:t>
            </a:r>
            <a:r>
              <a:rPr lang="lt-LT" sz="1300" dirty="0">
                <a:solidFill>
                  <a:srgbClr val="BD198E"/>
                </a:solidFill>
              </a:rPr>
              <a:t>kompetencijas</a:t>
            </a:r>
          </a:p>
          <a:p>
            <a:pPr marL="87313" lvl="0" defTabSz="488950">
              <a:lnSpc>
                <a:spcPct val="90000"/>
              </a:lnSpc>
              <a:spcBef>
                <a:spcPts val="300"/>
              </a:spcBef>
              <a:spcAft>
                <a:spcPct val="35000"/>
              </a:spcAft>
            </a:pPr>
            <a:r>
              <a:rPr lang="lt-LT" sz="1300" dirty="0">
                <a:solidFill>
                  <a:srgbClr val="C42E8B"/>
                </a:solidFill>
              </a:rPr>
              <a:t>5. Kelti </a:t>
            </a:r>
            <a:r>
              <a:rPr lang="lt-LT" sz="1300" dirty="0" smtClean="0">
                <a:solidFill>
                  <a:srgbClr val="C42E8B"/>
                </a:solidFill>
              </a:rPr>
              <a:t>procesų </a:t>
            </a:r>
            <a:r>
              <a:rPr lang="lt-LT" sz="1300" dirty="0">
                <a:solidFill>
                  <a:srgbClr val="C42E8B"/>
                </a:solidFill>
              </a:rPr>
              <a:t>valdymo ir IT kompetencijas</a:t>
            </a:r>
          </a:p>
          <a:p>
            <a:pPr marL="87313" lvl="0" defTabSz="488950">
              <a:lnSpc>
                <a:spcPct val="90000"/>
              </a:lnSpc>
              <a:spcBef>
                <a:spcPts val="300"/>
              </a:spcBef>
              <a:spcAft>
                <a:spcPct val="35000"/>
              </a:spcAft>
            </a:pPr>
            <a:r>
              <a:rPr lang="lt-LT" sz="1300" dirty="0">
                <a:solidFill>
                  <a:srgbClr val="C42E8B"/>
                </a:solidFill>
              </a:rPr>
              <a:t>6. Kurti ir įgyvendinti žmogiškųjų išteklių valdymo procesus </a:t>
            </a: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</p:txBody>
      </p:sp>
      <p:sp>
        <p:nvSpPr>
          <p:cNvPr id="47" name="Stačiakampis 46"/>
          <p:cNvSpPr/>
          <p:nvPr/>
        </p:nvSpPr>
        <p:spPr>
          <a:xfrm>
            <a:off x="785987" y="3902556"/>
            <a:ext cx="2592288" cy="1927637"/>
          </a:xfrm>
          <a:prstGeom prst="rect">
            <a:avLst/>
          </a:prstGeom>
          <a:noFill/>
          <a:ln>
            <a:solidFill>
              <a:srgbClr val="9018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1400" b="1" dirty="0" smtClean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chemeClr val="bg1"/>
              </a:solidFill>
            </a:endParaRPr>
          </a:p>
          <a:p>
            <a:endParaRPr lang="lt-LT" sz="1400" dirty="0">
              <a:latin typeface="TimesLT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b="1" dirty="0" smtClean="0">
              <a:solidFill>
                <a:srgbClr val="90185F"/>
              </a:solidFill>
              <a:latin typeface="Calibri" panose="020F0502020204030204" pitchFamily="34" charset="0"/>
            </a:endParaRPr>
          </a:p>
          <a:p>
            <a:r>
              <a:rPr lang="lt-LT" sz="1400" b="1" dirty="0" smtClean="0">
                <a:solidFill>
                  <a:srgbClr val="90185F"/>
                </a:solidFill>
              </a:rPr>
              <a:t>UŽDAVINIAI</a:t>
            </a:r>
          </a:p>
          <a:p>
            <a:pPr marL="87313" lvl="0" defTabSz="488950">
              <a:lnSpc>
                <a:spcPct val="90000"/>
              </a:lnSpc>
              <a:spcBef>
                <a:spcPts val="600"/>
              </a:spcBef>
              <a:spcAft>
                <a:spcPct val="35000"/>
              </a:spcAft>
            </a:pPr>
            <a:r>
              <a:rPr lang="lt-LT" sz="1300" dirty="0" smtClean="0">
                <a:solidFill>
                  <a:srgbClr val="C42E8B"/>
                </a:solidFill>
                <a:latin typeface="Calibri" panose="020F0502020204030204" pitchFamily="34" charset="0"/>
              </a:rPr>
              <a:t>1</a:t>
            </a:r>
            <a:r>
              <a:rPr lang="lt-LT" sz="1300" dirty="0">
                <a:solidFill>
                  <a:srgbClr val="C42E8B"/>
                </a:solidFill>
                <a:latin typeface="Calibri" panose="020F0502020204030204" pitchFamily="34" charset="0"/>
              </a:rPr>
              <a:t>. </a:t>
            </a:r>
            <a:r>
              <a:rPr lang="lt-LT" sz="1300" dirty="0">
                <a:solidFill>
                  <a:srgbClr val="C42E8B"/>
                </a:solidFill>
              </a:rPr>
              <a:t>Supaprastinti savarankiškai dirbančių asmenų įmokų mokėjimą</a:t>
            </a:r>
          </a:p>
          <a:p>
            <a:pPr marL="87313" defTabSz="488950">
              <a:lnSpc>
                <a:spcPct val="90000"/>
              </a:lnSpc>
              <a:spcBef>
                <a:spcPts val="300"/>
              </a:spcBef>
              <a:spcAft>
                <a:spcPct val="35000"/>
              </a:spcAft>
            </a:pPr>
            <a:r>
              <a:rPr lang="lt-LT" sz="1300" dirty="0">
                <a:solidFill>
                  <a:srgbClr val="C42E8B"/>
                </a:solidFill>
              </a:rPr>
              <a:t>2. Teikti savalaikes paslaugas ir išmokas</a:t>
            </a:r>
          </a:p>
          <a:p>
            <a:pPr marL="87313" defTabSz="488950">
              <a:lnSpc>
                <a:spcPct val="90000"/>
              </a:lnSpc>
              <a:spcBef>
                <a:spcPts val="300"/>
              </a:spcBef>
              <a:spcAft>
                <a:spcPct val="35000"/>
              </a:spcAft>
            </a:pPr>
            <a:r>
              <a:rPr lang="lt-LT" sz="1300" dirty="0">
                <a:solidFill>
                  <a:srgbClr val="C42E8B"/>
                </a:solidFill>
              </a:rPr>
              <a:t>3. Patogiai pateikti aktualią </a:t>
            </a:r>
            <a:r>
              <a:rPr lang="lt-LT" sz="1300" dirty="0" smtClean="0">
                <a:solidFill>
                  <a:srgbClr val="C42E8B"/>
                </a:solidFill>
              </a:rPr>
              <a:t>informaciją</a:t>
            </a: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</p:txBody>
      </p:sp>
      <p:sp>
        <p:nvSpPr>
          <p:cNvPr id="48" name="Stačiakampis 47"/>
          <p:cNvSpPr/>
          <p:nvPr/>
        </p:nvSpPr>
        <p:spPr>
          <a:xfrm>
            <a:off x="6339405" y="3903476"/>
            <a:ext cx="2491337" cy="1933091"/>
          </a:xfrm>
          <a:prstGeom prst="rect">
            <a:avLst/>
          </a:prstGeom>
          <a:noFill/>
          <a:ln>
            <a:solidFill>
              <a:srgbClr val="9018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b="1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pPr>
              <a:spcBef>
                <a:spcPts val="1200"/>
              </a:spcBef>
            </a:pPr>
            <a:r>
              <a:rPr lang="lt-LT" sz="1400" b="1" dirty="0" smtClean="0">
                <a:solidFill>
                  <a:srgbClr val="90185F"/>
                </a:solidFill>
              </a:rPr>
              <a:t>UŽDAVINIAI</a:t>
            </a:r>
          </a:p>
          <a:p>
            <a:pPr marL="87313" defTabSz="488950">
              <a:lnSpc>
                <a:spcPct val="90000"/>
              </a:lnSpc>
              <a:spcBef>
                <a:spcPts val="600"/>
              </a:spcBef>
              <a:spcAft>
                <a:spcPct val="35000"/>
              </a:spcAft>
            </a:pPr>
            <a:r>
              <a:rPr lang="pt-BR" sz="1400" dirty="0" smtClean="0">
                <a:solidFill>
                  <a:srgbClr val="C42E8B"/>
                </a:solidFill>
              </a:rPr>
              <a:t>7. </a:t>
            </a:r>
            <a:r>
              <a:rPr lang="pt-BR" sz="1300" dirty="0" smtClean="0">
                <a:solidFill>
                  <a:srgbClr val="C42E8B"/>
                </a:solidFill>
              </a:rPr>
              <a:t>Atnaujinti ir</a:t>
            </a:r>
            <a:r>
              <a:rPr lang="lt-LT" sz="1300" dirty="0" smtClean="0">
                <a:solidFill>
                  <a:srgbClr val="C42E8B"/>
                </a:solidFill>
              </a:rPr>
              <a:t> </a:t>
            </a:r>
            <a:r>
              <a:rPr lang="pt-BR" sz="1300" dirty="0" smtClean="0">
                <a:solidFill>
                  <a:srgbClr val="C42E8B"/>
                </a:solidFill>
              </a:rPr>
              <a:t>perkonstruoti veiklos procesus </a:t>
            </a:r>
            <a:r>
              <a:rPr lang="lt-LT" sz="1300" dirty="0" smtClean="0">
                <a:solidFill>
                  <a:srgbClr val="C42E8B"/>
                </a:solidFill>
              </a:rPr>
              <a:t>automatizavimui</a:t>
            </a:r>
            <a:endParaRPr lang="pt-BR" sz="1300" dirty="0" smtClean="0">
              <a:solidFill>
                <a:srgbClr val="C42E8B"/>
              </a:solidFill>
            </a:endParaRPr>
          </a:p>
          <a:p>
            <a:pPr marL="87313"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t-BR" sz="1300" dirty="0" smtClean="0">
                <a:solidFill>
                  <a:srgbClr val="C42E8B"/>
                </a:solidFill>
              </a:rPr>
              <a:t>8. Įgyvendinti </a:t>
            </a:r>
            <a:r>
              <a:rPr lang="lt-LT" sz="1300" dirty="0" smtClean="0">
                <a:solidFill>
                  <a:srgbClr val="C42E8B"/>
                </a:solidFill>
              </a:rPr>
              <a:t>funkcijų ir </a:t>
            </a:r>
            <a:r>
              <a:rPr lang="pt-BR" sz="1300" dirty="0" smtClean="0">
                <a:solidFill>
                  <a:srgbClr val="C42E8B"/>
                </a:solidFill>
              </a:rPr>
              <a:t>įstaigos centralizavimą</a:t>
            </a:r>
          </a:p>
          <a:p>
            <a:pPr marL="87313" lvl="0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lt-LT" sz="1300" dirty="0" smtClean="0">
                <a:solidFill>
                  <a:srgbClr val="C42E8B"/>
                </a:solidFill>
              </a:rPr>
              <a:t>9. Modernizuoti  IT platformą (Nauji bėgiai</a:t>
            </a:r>
            <a:r>
              <a:rPr lang="lt-LT" sz="1200" dirty="0" smtClean="0">
                <a:solidFill>
                  <a:srgbClr val="C42E8B"/>
                </a:solidFill>
              </a:rPr>
              <a:t>)</a:t>
            </a: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 smtClean="0">
              <a:solidFill>
                <a:srgbClr val="90185F"/>
              </a:solidFill>
            </a:endParaRPr>
          </a:p>
          <a:p>
            <a:endParaRPr lang="lt-LT" sz="1400" dirty="0">
              <a:solidFill>
                <a:srgbClr val="90185F"/>
              </a:solidFill>
            </a:endParaRPr>
          </a:p>
        </p:txBody>
      </p:sp>
      <p:graphicFrame>
        <p:nvGraphicFramePr>
          <p:cNvPr id="15" name="Turinio vietos rezervavimo ženklas 5"/>
          <p:cNvGraphicFramePr>
            <a:graphicFrameLocks noGrp="1"/>
          </p:cNvGraphicFramePr>
          <p:nvPr>
            <p:ph idx="1"/>
            <p:extLst/>
          </p:nvPr>
        </p:nvGraphicFramePr>
        <p:xfrm>
          <a:off x="1210957" y="1208049"/>
          <a:ext cx="7579072" cy="1537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9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0882">
                <a:tc>
                  <a:txBody>
                    <a:bodyPr/>
                    <a:lstStyle/>
                    <a:p>
                      <a:pPr marL="0" indent="0" hangingPunct="0">
                        <a:spcAft>
                          <a:spcPts val="0"/>
                        </a:spcAft>
                      </a:pPr>
                      <a:r>
                        <a:rPr lang="lt-LT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Misija </a:t>
                      </a:r>
                      <a:r>
                        <a:rPr lang="lt-LT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– Valstybinio socialinio draudimo paslaugomis kurti saugią socialinę aplinką</a:t>
                      </a:r>
                      <a:r>
                        <a:rPr lang="lt-LT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lt-LT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994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lt-LT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Vizija</a:t>
                      </a:r>
                      <a:r>
                        <a:rPr lang="lt-LT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Naudodami modernias technologijas tarnaujame žmogui</a:t>
                      </a:r>
                      <a:r>
                        <a:rPr lang="lt-LT" sz="14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lt-LT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8963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Vertybės:</a:t>
                      </a:r>
                      <a:endParaRPr lang="lt-LT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hangingPunct="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lt-LT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Bendradarbiavimas </a:t>
                      </a:r>
                    </a:p>
                    <a:p>
                      <a:pPr marL="342900" lvl="0" indent="-342900" hangingPunct="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lt-LT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Profesionalumas</a:t>
                      </a:r>
                    </a:p>
                    <a:p>
                      <a:pPr marL="342900" lvl="0" indent="-342900" hangingPunct="0">
                        <a:spcAft>
                          <a:spcPts val="0"/>
                        </a:spcAft>
                        <a:buFont typeface="Wingdings" panose="05000000000000000000" pitchFamily="2" charset="2"/>
                        <a:buChar char=""/>
                      </a:pPr>
                      <a:r>
                        <a:rPr lang="lt-LT" sz="1400" dirty="0" smtClean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Nuolatinis tobulėjimas</a:t>
                      </a:r>
                      <a:endParaRPr lang="lt-LT" sz="1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6" name="Paveikslėlis 15"/>
          <p:cNvPicPr/>
          <p:nvPr/>
        </p:nvPicPr>
        <p:blipFill>
          <a:blip r:embed="rId3"/>
          <a:stretch>
            <a:fillRect/>
          </a:stretch>
        </p:blipFill>
        <p:spPr>
          <a:xfrm>
            <a:off x="777252" y="1064319"/>
            <a:ext cx="433705" cy="371475"/>
          </a:xfrm>
          <a:prstGeom prst="rect">
            <a:avLst/>
          </a:prstGeom>
        </p:spPr>
      </p:pic>
      <p:pic>
        <p:nvPicPr>
          <p:cNvPr id="17" name="Paveikslėlis 16"/>
          <p:cNvPicPr/>
          <p:nvPr/>
        </p:nvPicPr>
        <p:blipFill>
          <a:blip r:embed="rId4"/>
          <a:stretch>
            <a:fillRect/>
          </a:stretch>
        </p:blipFill>
        <p:spPr>
          <a:xfrm>
            <a:off x="757995" y="1449509"/>
            <a:ext cx="418465" cy="361950"/>
          </a:xfrm>
          <a:prstGeom prst="rect">
            <a:avLst/>
          </a:prstGeom>
        </p:spPr>
      </p:pic>
      <p:pic>
        <p:nvPicPr>
          <p:cNvPr id="18" name="Paveikslėlis 17"/>
          <p:cNvPicPr/>
          <p:nvPr/>
        </p:nvPicPr>
        <p:blipFill>
          <a:blip r:embed="rId5"/>
          <a:stretch>
            <a:fillRect/>
          </a:stretch>
        </p:blipFill>
        <p:spPr>
          <a:xfrm>
            <a:off x="745102" y="1898359"/>
            <a:ext cx="433705" cy="448945"/>
          </a:xfrm>
          <a:prstGeom prst="rect">
            <a:avLst/>
          </a:prstGeom>
        </p:spPr>
      </p:pic>
      <p:sp>
        <p:nvSpPr>
          <p:cNvPr id="19" name="Turinio vietos rezervavimo ženklas 2"/>
          <p:cNvSpPr txBox="1">
            <a:spLocks/>
          </p:cNvSpPr>
          <p:nvPr/>
        </p:nvSpPr>
        <p:spPr>
          <a:xfrm>
            <a:off x="3571889" y="3078619"/>
            <a:ext cx="2585073" cy="782430"/>
          </a:xfrm>
          <a:prstGeom prst="rect">
            <a:avLst/>
          </a:prstGeom>
          <a:solidFill>
            <a:srgbClr val="B44485"/>
          </a:solidFill>
          <a:ln w="25400" cap="flat" cmpd="sng" algn="ctr">
            <a:solidFill>
              <a:srgbClr val="B44485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t-LT" sz="12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Didinti darbuotojų kompetenciją ir įsitraukimą</a:t>
            </a:r>
            <a:endParaRPr lang="lt-LT" sz="12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0" name="Turinio vietos rezervavimo ženklas 2"/>
          <p:cNvSpPr txBox="1">
            <a:spLocks/>
          </p:cNvSpPr>
          <p:nvPr/>
        </p:nvSpPr>
        <p:spPr>
          <a:xfrm>
            <a:off x="6350576" y="3075308"/>
            <a:ext cx="2480166" cy="785742"/>
          </a:xfrm>
          <a:prstGeom prst="rect">
            <a:avLst/>
          </a:prstGeom>
          <a:solidFill>
            <a:srgbClr val="B44485"/>
          </a:solidFill>
          <a:ln w="25400" cap="flat" cmpd="sng" algn="ctr">
            <a:solidFill>
              <a:srgbClr val="B44485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t-LT" sz="12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Racionaliai</a:t>
            </a:r>
          </a:p>
          <a:p>
            <a:pPr marL="0" indent="0" algn="ctr">
              <a:buNone/>
            </a:pPr>
            <a:r>
              <a:rPr lang="lt-LT" sz="12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naudoti išteklius</a:t>
            </a:r>
            <a:endParaRPr lang="lt-LT" sz="12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Turinio vietos rezervavimo ženklas 2"/>
          <p:cNvSpPr txBox="1">
            <a:spLocks/>
          </p:cNvSpPr>
          <p:nvPr/>
        </p:nvSpPr>
        <p:spPr>
          <a:xfrm>
            <a:off x="785987" y="3075309"/>
            <a:ext cx="2592288" cy="785740"/>
          </a:xfrm>
          <a:prstGeom prst="rect">
            <a:avLst/>
          </a:prstGeom>
          <a:solidFill>
            <a:srgbClr val="B44485"/>
          </a:solidFill>
          <a:ln w="25400" cap="flat" cmpd="sng" algn="ctr">
            <a:solidFill>
              <a:srgbClr val="B44485"/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t-LT" sz="12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Didinti klientų pasitenkinimą aptarnavimu, gerinti teikiamų paslaugų kokybę</a:t>
            </a:r>
            <a:endParaRPr lang="lt-LT" sz="12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Stačiakampis 1"/>
          <p:cNvSpPr>
            <a:spLocks noChangeArrowheads="1"/>
          </p:cNvSpPr>
          <p:nvPr/>
        </p:nvSpPr>
        <p:spPr bwMode="auto">
          <a:xfrm>
            <a:off x="678454" y="2670080"/>
            <a:ext cx="86227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lt-LT" sz="1600" b="1" dirty="0" smtClean="0">
                <a:solidFill>
                  <a:srgbClr val="8A2062"/>
                </a:solidFill>
                <a:latin typeface="+mn-lt"/>
                <a:ea typeface="+mj-ea"/>
                <a:cs typeface="+mj-cs"/>
              </a:rPr>
              <a:t>PAGRINDINIAI VEIKLOS TIKSLAI IR UŽDAVINIAI </a:t>
            </a:r>
            <a:r>
              <a:rPr lang="lt-LT" sz="1600" dirty="0" smtClean="0">
                <a:solidFill>
                  <a:srgbClr val="8A2062"/>
                </a:solidFill>
                <a:latin typeface="+mn-lt"/>
                <a:ea typeface="+mj-ea"/>
                <a:cs typeface="+mj-cs"/>
              </a:rPr>
              <a:t>(2021-2024 m. laikotarpiui)</a:t>
            </a:r>
            <a:endParaRPr lang="lt-LT" altLang="lt-LT" sz="1600" dirty="0">
              <a:solidFill>
                <a:srgbClr val="8A2062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23" name="Turinio vietos rezervavimo ženklas 2"/>
          <p:cNvSpPr txBox="1">
            <a:spLocks/>
          </p:cNvSpPr>
          <p:nvPr/>
        </p:nvSpPr>
        <p:spPr>
          <a:xfrm>
            <a:off x="774155" y="6026800"/>
            <a:ext cx="8056587" cy="646351"/>
          </a:xfrm>
          <a:prstGeom prst="rect">
            <a:avLst/>
          </a:prstGeom>
          <a:ln w="12700">
            <a:solidFill>
              <a:srgbClr val="B44485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1200"/>
              </a:spcBef>
              <a:buNone/>
            </a:pPr>
            <a:r>
              <a:rPr lang="lt-LT" sz="1600" b="1" dirty="0">
                <a:solidFill>
                  <a:srgbClr val="B44485"/>
                </a:solidFill>
              </a:rPr>
              <a:t>2024 m. laukia naujo laikotarpio (2025-2028 m</a:t>
            </a:r>
            <a:r>
              <a:rPr lang="lt-LT" sz="1600" b="1" dirty="0" smtClean="0">
                <a:solidFill>
                  <a:srgbClr val="B44485"/>
                </a:solidFill>
              </a:rPr>
              <a:t>.) strateginių </a:t>
            </a:r>
            <a:r>
              <a:rPr lang="lt-LT" sz="1600" b="1" dirty="0">
                <a:solidFill>
                  <a:srgbClr val="B44485"/>
                </a:solidFill>
              </a:rPr>
              <a:t>priemonių parengimas</a:t>
            </a:r>
          </a:p>
          <a:p>
            <a:pPr algn="just">
              <a:spcBef>
                <a:spcPts val="1200"/>
              </a:spcBef>
            </a:pPr>
            <a:endParaRPr lang="lt-LT" sz="1800" dirty="0" smtClean="0"/>
          </a:p>
          <a:p>
            <a:pPr algn="just">
              <a:spcBef>
                <a:spcPts val="1200"/>
              </a:spcBef>
            </a:pPr>
            <a:endParaRPr lang="lt-LT" sz="1800" dirty="0"/>
          </a:p>
        </p:txBody>
      </p:sp>
    </p:spTree>
    <p:extLst>
      <p:ext uri="{BB962C8B-B14F-4D97-AF65-F5344CB8AC3E}">
        <p14:creationId xmlns:p14="http://schemas.microsoft.com/office/powerpoint/2010/main" val="233909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urinio vietos rezervavimo ženklas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2738199"/>
              </p:ext>
            </p:extLst>
          </p:nvPr>
        </p:nvGraphicFramePr>
        <p:xfrm>
          <a:off x="-740215" y="999024"/>
          <a:ext cx="8648865" cy="5553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3</a:t>
            </a:fld>
            <a:endParaRPr lang="lt-LT" dirty="0"/>
          </a:p>
        </p:txBody>
      </p:sp>
      <p:graphicFrame>
        <p:nvGraphicFramePr>
          <p:cNvPr id="8" name="Turinio vietos rezervavimo ženkla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962077"/>
              </p:ext>
            </p:extLst>
          </p:nvPr>
        </p:nvGraphicFramePr>
        <p:xfrm>
          <a:off x="732751" y="348589"/>
          <a:ext cx="8324401" cy="666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050444" y="98243"/>
            <a:ext cx="3276336" cy="307777"/>
          </a:xfrm>
          <a:prstGeom prst="rect">
            <a:avLst/>
          </a:prstGeom>
          <a:solidFill>
            <a:schemeClr val="lt1"/>
          </a:solidFill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1400" b="1" dirty="0" smtClean="0"/>
              <a:t>STRATEGINĖS PRIEMONĖS</a:t>
            </a:r>
            <a:endParaRPr lang="lt-LT" sz="1400" b="1" dirty="0"/>
          </a:p>
        </p:txBody>
      </p:sp>
      <p:cxnSp>
        <p:nvCxnSpPr>
          <p:cNvPr id="3" name="Tiesioji jungtis 2"/>
          <p:cNvCxnSpPr/>
          <p:nvPr/>
        </p:nvCxnSpPr>
        <p:spPr>
          <a:xfrm flipH="1">
            <a:off x="4384205" y="485633"/>
            <a:ext cx="26570" cy="6372367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Tiesioji jungtis 5"/>
          <p:cNvCxnSpPr/>
          <p:nvPr/>
        </p:nvCxnSpPr>
        <p:spPr>
          <a:xfrm>
            <a:off x="6974636" y="485633"/>
            <a:ext cx="54965" cy="6453336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/>
          <p:cNvCxnSpPr/>
          <p:nvPr/>
        </p:nvCxnSpPr>
        <p:spPr>
          <a:xfrm flipH="1">
            <a:off x="2599978" y="485633"/>
            <a:ext cx="11284" cy="6372367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6117" y="695007"/>
            <a:ext cx="1182545" cy="307777"/>
          </a:xfrm>
          <a:prstGeom prst="rect">
            <a:avLst/>
          </a:prstGeom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>
            <a:spAutoFit/>
          </a:bodyPr>
          <a:lstStyle/>
          <a:p>
            <a:pPr algn="ctr"/>
            <a:r>
              <a:rPr lang="lt-LT" sz="1400" b="1" dirty="0" smtClean="0"/>
              <a:t>I TIKSLAS</a:t>
            </a:r>
            <a:endParaRPr lang="lt-LT" sz="1400" b="1" dirty="0"/>
          </a:p>
        </p:txBody>
      </p:sp>
      <p:sp>
        <p:nvSpPr>
          <p:cNvPr id="13" name="Ševronas 12"/>
          <p:cNvSpPr/>
          <p:nvPr/>
        </p:nvSpPr>
        <p:spPr>
          <a:xfrm>
            <a:off x="2635396" y="1795066"/>
            <a:ext cx="1764776" cy="472568"/>
          </a:xfrm>
          <a:prstGeom prst="chevron">
            <a:avLst>
              <a:gd name="adj" fmla="val 38816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Užmegzti tiesioginį kontaktą</a:t>
            </a:r>
          </a:p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    su asmenimis, pradedančiais </a:t>
            </a:r>
          </a:p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 savarankiškai dirbti pirmą kartą 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16" name="Ševronas 15"/>
          <p:cNvSpPr/>
          <p:nvPr/>
        </p:nvSpPr>
        <p:spPr>
          <a:xfrm>
            <a:off x="2613415" y="2954038"/>
            <a:ext cx="1761971" cy="341408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Skirti laikinąsias pensijas pagal IS duomenis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17" name="Ševronas 16"/>
          <p:cNvSpPr/>
          <p:nvPr/>
        </p:nvSpPr>
        <p:spPr>
          <a:xfrm>
            <a:off x="2608862" y="2522560"/>
            <a:ext cx="6448290" cy="263410"/>
          </a:xfrm>
          <a:prstGeom prst="chevron">
            <a:avLst/>
          </a:prstGeom>
          <a:solidFill>
            <a:srgbClr val="F4AAF0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900" dirty="0" smtClean="0">
                <a:solidFill>
                  <a:schemeClr val="bg1"/>
                </a:solidFill>
                <a:cs typeface="Arial" panose="020B0604020202020204" pitchFamily="34" charset="0"/>
              </a:rPr>
              <a:t>Turėti draudėjų skolas realiu laiku </a:t>
            </a:r>
            <a:r>
              <a:rPr lang="lt-LT" sz="900" i="1" dirty="0" smtClean="0">
                <a:solidFill>
                  <a:srgbClr val="BD198E"/>
                </a:solidFill>
                <a:cs typeface="Arial" panose="020B0604020202020204" pitchFamily="34" charset="0"/>
              </a:rPr>
              <a:t>(projektas)</a:t>
            </a:r>
            <a:endParaRPr lang="lt-LT" sz="900" i="1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18" name="Ševronas 17"/>
          <p:cNvSpPr/>
          <p:nvPr/>
        </p:nvSpPr>
        <p:spPr>
          <a:xfrm>
            <a:off x="2593503" y="4269533"/>
            <a:ext cx="6489601" cy="320293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Informuoti pensinių išmokų gavėjus apie pensijų paskyrimą jų pačių pasirinktu būdu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21" name="Ševronas 20"/>
          <p:cNvSpPr/>
          <p:nvPr/>
        </p:nvSpPr>
        <p:spPr>
          <a:xfrm>
            <a:off x="2642086" y="4993397"/>
            <a:ext cx="1751396" cy="432829"/>
          </a:xfrm>
          <a:prstGeom prst="chevron">
            <a:avLst>
              <a:gd name="adj" fmla="val 30794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36000"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Sukurti dvikalbes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prašymų </a:t>
            </a:r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formas lietuvių ir anglų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kalbomis</a:t>
            </a:r>
            <a:endParaRPr lang="lt-LT" sz="9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2" name="Ševronas 21"/>
          <p:cNvSpPr/>
          <p:nvPr/>
        </p:nvSpPr>
        <p:spPr>
          <a:xfrm>
            <a:off x="4390752" y="5235209"/>
            <a:ext cx="4651042" cy="432561"/>
          </a:xfrm>
          <a:prstGeom prst="chevron">
            <a:avLst>
              <a:gd name="adj" fmla="val 51801"/>
            </a:avLst>
          </a:prstGeom>
          <a:solidFill>
            <a:srgbClr val="F4AAF0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/>
          <a:lstStyle/>
          <a:p>
            <a:pPr algn="ctr" fontAlgn="t"/>
            <a:r>
              <a:rPr lang="lt-LT" sz="800" dirty="0" smtClean="0">
                <a:ln w="3175">
                  <a:noFill/>
                </a:ln>
                <a:solidFill>
                  <a:schemeClr val="bg1"/>
                </a:solidFill>
              </a:rPr>
              <a:t>Didinti prieigas neįgaliesiems, įskaitant </a:t>
            </a:r>
            <a:r>
              <a:rPr lang="lt-LT" sz="800" dirty="0">
                <a:ln w="3175">
                  <a:noFill/>
                </a:ln>
                <a:solidFill>
                  <a:schemeClr val="bg1"/>
                </a:solidFill>
              </a:rPr>
              <a:t>interneto </a:t>
            </a:r>
            <a:r>
              <a:rPr lang="lt-LT" sz="800" dirty="0" smtClean="0">
                <a:ln w="3175">
                  <a:noFill/>
                </a:ln>
                <a:solidFill>
                  <a:schemeClr val="bg1"/>
                </a:solidFill>
              </a:rPr>
              <a:t>svetainę ir savitarnos portalą </a:t>
            </a:r>
            <a:r>
              <a:rPr lang="lt-LT" sz="800" i="1" dirty="0" smtClean="0">
                <a:ln w="3175">
                  <a:noFill/>
                </a:ln>
                <a:solidFill>
                  <a:srgbClr val="BD198E"/>
                </a:solidFill>
              </a:rPr>
              <a:t>(projektas)</a:t>
            </a:r>
            <a:r>
              <a:rPr lang="lt-LT" sz="800" dirty="0" smtClean="0">
                <a:ln w="3175">
                  <a:noFill/>
                </a:ln>
                <a:solidFill>
                  <a:schemeClr val="bg1"/>
                </a:solidFill>
              </a:rPr>
              <a:t>, pritaikyti neįgaliesiems TS klientų priimamuosiuose naudojamą vizualinę atributiką</a:t>
            </a:r>
            <a:endParaRPr lang="lt-LT" sz="800" b="1" dirty="0">
              <a:ln w="3175">
                <a:noFill/>
              </a:ln>
              <a:solidFill>
                <a:schemeClr val="bg1"/>
              </a:solidFill>
            </a:endParaRPr>
          </a:p>
        </p:txBody>
      </p:sp>
      <p:cxnSp>
        <p:nvCxnSpPr>
          <p:cNvPr id="26" name="Tiesioji jungtis 25"/>
          <p:cNvCxnSpPr/>
          <p:nvPr/>
        </p:nvCxnSpPr>
        <p:spPr>
          <a:xfrm flipV="1">
            <a:off x="1085417" y="2416744"/>
            <a:ext cx="7956376" cy="22838"/>
          </a:xfrm>
          <a:prstGeom prst="line">
            <a:avLst/>
          </a:prstGeom>
          <a:ln w="12700">
            <a:solidFill>
              <a:srgbClr val="B4448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Tiesioji jungtis 27"/>
          <p:cNvCxnSpPr/>
          <p:nvPr/>
        </p:nvCxnSpPr>
        <p:spPr>
          <a:xfrm flipV="1">
            <a:off x="1126728" y="4180845"/>
            <a:ext cx="7956376" cy="564"/>
          </a:xfrm>
          <a:prstGeom prst="line">
            <a:avLst/>
          </a:prstGeom>
          <a:ln w="12700">
            <a:solidFill>
              <a:srgbClr val="B4448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Ševronas 24"/>
          <p:cNvSpPr/>
          <p:nvPr/>
        </p:nvSpPr>
        <p:spPr>
          <a:xfrm>
            <a:off x="4369837" y="4711675"/>
            <a:ext cx="4713267" cy="358188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sz="800" dirty="0" smtClean="0">
              <a:solidFill>
                <a:srgbClr val="BD198E"/>
              </a:solidFill>
              <a:cs typeface="Arial" panose="020B0604020202020204" pitchFamily="34" charset="0"/>
            </a:endParaRPr>
          </a:p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Įdiegti vizualinius informacijos apie išmokų dydį ir terminus pateikimo EGAS </a:t>
            </a:r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sprendimus motinystės, tėvystės, vaiko priežiūros išmokoms</a:t>
            </a:r>
          </a:p>
          <a:p>
            <a:pPr algn="ctr"/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27" name="Ševronas 26"/>
          <p:cNvSpPr/>
          <p:nvPr/>
        </p:nvSpPr>
        <p:spPr>
          <a:xfrm>
            <a:off x="4426059" y="1067327"/>
            <a:ext cx="4615734" cy="440396"/>
          </a:xfrm>
          <a:prstGeom prst="chevron">
            <a:avLst>
              <a:gd name="adj" fmla="val 35710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tIns="36000" rIns="36000" bIns="36000" rtlCol="0" anchor="ctr"/>
          <a:lstStyle/>
          <a:p>
            <a:pPr algn="ctr" fontAlgn="t"/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Įgyvendinti asmenims patogesnius paslaugų teikimo būdus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, sudarant galimybę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žmogui, </a:t>
            </a:r>
            <a:endParaRPr lang="lt-LT" sz="800" dirty="0" smtClean="0">
              <a:ln w="3175">
                <a:noFill/>
              </a:ln>
              <a:solidFill>
                <a:srgbClr val="BD198E"/>
              </a:solidFill>
            </a:endParaRPr>
          </a:p>
          <a:p>
            <a:pPr algn="ctr" fontAlgn="t"/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tuo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pačiu VMI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kanalu teikti duomenis 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Sodrai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(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VMI įgyvendinamo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sistemų suvienodinimo</a:t>
            </a:r>
          </a:p>
          <a:p>
            <a:pPr algn="ctr" fontAlgn="t"/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projekto apimtyje, apibrėžus 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tinkamus reikalavimus)</a:t>
            </a:r>
          </a:p>
        </p:txBody>
      </p:sp>
      <p:sp>
        <p:nvSpPr>
          <p:cNvPr id="32" name="Ševronas 31"/>
          <p:cNvSpPr/>
          <p:nvPr/>
        </p:nvSpPr>
        <p:spPr>
          <a:xfrm>
            <a:off x="4450813" y="1592053"/>
            <a:ext cx="4590980" cy="419576"/>
          </a:xfrm>
          <a:prstGeom prst="chevron">
            <a:avLst>
              <a:gd name="adj" fmla="val 44032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72000" bIns="36000" rtlCol="0" anchor="ctr"/>
          <a:lstStyle/>
          <a:p>
            <a:pPr lvl="0" algn="ctr" fontAlgn="t">
              <a:defRPr/>
            </a:pP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Įgyvendinti smulkaus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verslininko ekonominei veiklai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skirtos sąskaitos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, per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kurią </a:t>
            </a:r>
            <a:endParaRPr lang="lt-LT" sz="800" dirty="0" smtClean="0">
              <a:ln w="3175">
                <a:noFill/>
              </a:ln>
              <a:solidFill>
                <a:srgbClr val="BD198E"/>
              </a:solidFill>
            </a:endParaRPr>
          </a:p>
          <a:p>
            <a:pPr lvl="0" algn="ctr" fontAlgn="t">
              <a:defRPr/>
            </a:pP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mokėtini mokesčiai apskaičiuojami ir nuskaitomi esamuoju laiku, diegimo priemones</a:t>
            </a:r>
          </a:p>
          <a:p>
            <a:pPr lvl="0" algn="ctr" fontAlgn="t">
              <a:defRPr/>
            </a:pP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 (SADM ir EIMIN įgyvendinamo projekto apimtyje, apibrėžus tinkamus reikalavimus)</a:t>
            </a:r>
            <a:endParaRPr lang="lt-LT" sz="800" dirty="0">
              <a:ln w="3175">
                <a:noFill/>
              </a:ln>
              <a:solidFill>
                <a:srgbClr val="BD198E"/>
              </a:solidFill>
            </a:endParaRPr>
          </a:p>
        </p:txBody>
      </p:sp>
      <p:sp>
        <p:nvSpPr>
          <p:cNvPr id="34" name="Ševronas 33"/>
          <p:cNvSpPr/>
          <p:nvPr/>
        </p:nvSpPr>
        <p:spPr>
          <a:xfrm>
            <a:off x="4411144" y="2951794"/>
            <a:ext cx="2584152" cy="500067"/>
          </a:xfrm>
          <a:prstGeom prst="chevron">
            <a:avLst>
              <a:gd name="adj" fmla="val 40616"/>
            </a:avLst>
          </a:prstGeom>
          <a:solidFill>
            <a:srgbClr val="F4AAF0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36000" rtlCol="0" anchor="ctr"/>
          <a:lstStyle/>
          <a:p>
            <a:pPr lvl="0" algn="ctr">
              <a:defRPr/>
            </a:pPr>
            <a:r>
              <a:rPr lang="lt-LT" sz="800" dirty="0">
                <a:ln w="3175">
                  <a:noFill/>
                </a:ln>
                <a:solidFill>
                  <a:schemeClr val="bg1"/>
                </a:solidFill>
              </a:rPr>
              <a:t>Sutrumpinti laiką nuo nedarbingumo užfiksavimo iki ligos išmokos išmokėjimo, atsisakant NPSD-2 ir automatizuojant žalių sąrašų </a:t>
            </a:r>
            <a:r>
              <a:rPr lang="lt-LT" sz="800" dirty="0" smtClean="0">
                <a:ln w="3175">
                  <a:noFill/>
                </a:ln>
                <a:solidFill>
                  <a:schemeClr val="bg1"/>
                </a:solidFill>
              </a:rPr>
              <a:t>pasirašymą </a:t>
            </a:r>
            <a:r>
              <a:rPr lang="lt-LT" sz="800" i="1" dirty="0" smtClean="0">
                <a:ln w="3175">
                  <a:noFill/>
                </a:ln>
                <a:solidFill>
                  <a:srgbClr val="BD198E"/>
                </a:solidFill>
              </a:rPr>
              <a:t>(projektas)</a:t>
            </a:r>
            <a:endParaRPr lang="lt-LT" sz="800" i="1" dirty="0">
              <a:ln w="3175">
                <a:noFill/>
              </a:ln>
              <a:solidFill>
                <a:srgbClr val="BD198E"/>
              </a:solidFill>
            </a:endParaRPr>
          </a:p>
        </p:txBody>
      </p:sp>
      <p:sp>
        <p:nvSpPr>
          <p:cNvPr id="35" name="Ševronas 34"/>
          <p:cNvSpPr/>
          <p:nvPr/>
        </p:nvSpPr>
        <p:spPr>
          <a:xfrm>
            <a:off x="4419594" y="3554644"/>
            <a:ext cx="2585509" cy="497395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Optimizuoti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Fondo valdybos Vilniaus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skyriaus Užsienio išmokų skyriaus veiklą, siekiant mažinti užsienio išmokų skyrimo vėlavimą</a:t>
            </a:r>
          </a:p>
        </p:txBody>
      </p:sp>
      <p:sp>
        <p:nvSpPr>
          <p:cNvPr id="30" name="Ševronas 29"/>
          <p:cNvSpPr/>
          <p:nvPr/>
        </p:nvSpPr>
        <p:spPr>
          <a:xfrm>
            <a:off x="2625720" y="1160637"/>
            <a:ext cx="1780861" cy="494590"/>
          </a:xfrm>
          <a:prstGeom prst="chevron">
            <a:avLst>
              <a:gd name="adj" fmla="val 38482"/>
            </a:avLst>
          </a:prstGeom>
          <a:noFill/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  Sukurti fizinio asmens socialinio </a:t>
            </a:r>
          </a:p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 draudimo įmokų mokėjimo </a:t>
            </a:r>
          </a:p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 kortelę </a:t>
            </a:r>
            <a:r>
              <a:rPr lang="lt-LT" sz="800" b="1" i="1" dirty="0" smtClean="0">
                <a:solidFill>
                  <a:srgbClr val="BD198E"/>
                </a:solidFill>
                <a:cs typeface="Arial" panose="020B0604020202020204" pitchFamily="34" charset="0"/>
              </a:rPr>
              <a:t>(projektas baigtas</a:t>
            </a:r>
            <a:r>
              <a:rPr lang="lt-LT" sz="800" b="1" i="1" dirty="0" smtClean="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endParaRPr lang="lt-LT" sz="800" b="1" i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45442" y="464158"/>
            <a:ext cx="1390323" cy="307777"/>
          </a:xfrm>
          <a:prstGeom prst="rect">
            <a:avLst/>
          </a:prstGeom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>
            <a:spAutoFit/>
          </a:bodyPr>
          <a:lstStyle/>
          <a:p>
            <a:pPr algn="ctr"/>
            <a:r>
              <a:rPr lang="lt-LT" sz="1400" b="1" dirty="0" smtClean="0"/>
              <a:t>UŽDAVINIAI</a:t>
            </a:r>
            <a:endParaRPr lang="lt-LT" sz="1400" b="1" dirty="0"/>
          </a:p>
        </p:txBody>
      </p:sp>
      <p:sp>
        <p:nvSpPr>
          <p:cNvPr id="37" name="Ševronas 36"/>
          <p:cNvSpPr/>
          <p:nvPr/>
        </p:nvSpPr>
        <p:spPr>
          <a:xfrm>
            <a:off x="4361177" y="5816880"/>
            <a:ext cx="2654870" cy="765899"/>
          </a:xfrm>
          <a:prstGeom prst="chevron">
            <a:avLst>
              <a:gd name="adj" fmla="val 34552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lvl="0" algn="ctr">
              <a:defRPr/>
            </a:pP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Suvienodinti visų teritorinių skyrių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klientų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priimamųjų vizualinį identitetą ir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bendravimo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su klientu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vizualumą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(rašymo stilių, parašus ir pan.), atsižvelgiant į Sodros stiliaus vadovą ir išlaikant vientisumą</a:t>
            </a:r>
          </a:p>
        </p:txBody>
      </p:sp>
      <p:sp>
        <p:nvSpPr>
          <p:cNvPr id="29" name="Ševronas 28"/>
          <p:cNvSpPr/>
          <p:nvPr/>
        </p:nvSpPr>
        <p:spPr>
          <a:xfrm>
            <a:off x="7004418" y="2090019"/>
            <a:ext cx="2037376" cy="263757"/>
          </a:xfrm>
          <a:prstGeom prst="chevron">
            <a:avLst>
              <a:gd name="adj" fmla="val 44032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72000" bIns="36000" rtlCol="0" anchor="ctr"/>
          <a:lstStyle/>
          <a:p>
            <a:pPr marL="85725" lvl="0" algn="ctr" fontAlgn="t">
              <a:defRPr/>
            </a:pP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Sukurti naują Kodo 444 architektūrą</a:t>
            </a:r>
            <a:endParaRPr lang="lt-LT" sz="800" dirty="0">
              <a:ln w="3175">
                <a:noFill/>
              </a:ln>
              <a:solidFill>
                <a:srgbClr val="BD198E"/>
              </a:solidFill>
            </a:endParaRPr>
          </a:p>
        </p:txBody>
      </p:sp>
      <p:sp>
        <p:nvSpPr>
          <p:cNvPr id="31" name="Ševronas 30"/>
          <p:cNvSpPr/>
          <p:nvPr/>
        </p:nvSpPr>
        <p:spPr>
          <a:xfrm>
            <a:off x="7036655" y="3617677"/>
            <a:ext cx="2035744" cy="311681"/>
          </a:xfrm>
          <a:prstGeom prst="chevron">
            <a:avLst>
              <a:gd name="adj" fmla="val 44032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72000" bIns="36000" rtlCol="0" anchor="ctr"/>
          <a:lstStyle/>
          <a:p>
            <a:pPr lvl="0" algn="ctr" fontAlgn="t">
              <a:defRPr/>
            </a:pP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Stiprinti veiklos tęstinumą</a:t>
            </a:r>
            <a:endParaRPr lang="lt-LT" sz="800" dirty="0">
              <a:ln w="3175">
                <a:noFill/>
              </a:ln>
              <a:solidFill>
                <a:srgbClr val="BD198E"/>
              </a:solidFill>
            </a:endParaRPr>
          </a:p>
        </p:txBody>
      </p:sp>
      <p:sp>
        <p:nvSpPr>
          <p:cNvPr id="38" name="Ševronas 37"/>
          <p:cNvSpPr/>
          <p:nvPr/>
        </p:nvSpPr>
        <p:spPr>
          <a:xfrm>
            <a:off x="7047360" y="2986483"/>
            <a:ext cx="1485080" cy="401194"/>
          </a:xfrm>
          <a:prstGeom prst="chevron">
            <a:avLst>
              <a:gd name="adj" fmla="val 49567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72000" bIns="36000" rtlCol="0" anchor="ctr"/>
          <a:lstStyle/>
          <a:p>
            <a:pPr lvl="0" algn="ctr" fontAlgn="t">
              <a:defRPr/>
            </a:pP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Parengti ligos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išmokų</a:t>
            </a:r>
          </a:p>
          <a:p>
            <a:pPr marL="85725" lvl="0" algn="ctr" fontAlgn="t">
              <a:defRPr/>
            </a:pP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skyrimo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proceso </a:t>
            </a:r>
          </a:p>
          <a:p>
            <a:pPr lvl="0" algn="ctr" fontAlgn="t">
              <a:defRPr/>
            </a:pP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pertvarkos 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koncepciją</a:t>
            </a:r>
          </a:p>
        </p:txBody>
      </p:sp>
    </p:spTree>
    <p:extLst>
      <p:ext uri="{BB962C8B-B14F-4D97-AF65-F5344CB8AC3E}">
        <p14:creationId xmlns:p14="http://schemas.microsoft.com/office/powerpoint/2010/main" val="174561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urinio vietos rezervavimo ženklas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5908013"/>
              </p:ext>
            </p:extLst>
          </p:nvPr>
        </p:nvGraphicFramePr>
        <p:xfrm>
          <a:off x="107504" y="1274547"/>
          <a:ext cx="8694211" cy="522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4</a:t>
            </a:fld>
            <a:endParaRPr lang="lt-LT" dirty="0"/>
          </a:p>
        </p:txBody>
      </p:sp>
      <p:graphicFrame>
        <p:nvGraphicFramePr>
          <p:cNvPr id="8" name="Turinio vietos rezervavimo ženkla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867569"/>
              </p:ext>
            </p:extLst>
          </p:nvPr>
        </p:nvGraphicFramePr>
        <p:xfrm>
          <a:off x="595544" y="488674"/>
          <a:ext cx="8294642" cy="74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33966" y="673652"/>
            <a:ext cx="1626026" cy="307777"/>
          </a:xfrm>
          <a:prstGeom prst="rect">
            <a:avLst/>
          </a:prstGeom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1400" b="1" dirty="0" smtClean="0"/>
              <a:t>UŽDAVINIAI</a:t>
            </a:r>
            <a:endParaRPr lang="lt-LT" sz="1400" b="1" dirty="0"/>
          </a:p>
        </p:txBody>
      </p:sp>
      <p:cxnSp>
        <p:nvCxnSpPr>
          <p:cNvPr id="5" name="Tiesioji jungtis 4"/>
          <p:cNvCxnSpPr/>
          <p:nvPr/>
        </p:nvCxnSpPr>
        <p:spPr>
          <a:xfrm>
            <a:off x="2830665" y="672142"/>
            <a:ext cx="30946" cy="6119010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Tiesioji jungtis 9"/>
          <p:cNvCxnSpPr/>
          <p:nvPr/>
        </p:nvCxnSpPr>
        <p:spPr>
          <a:xfrm flipH="1">
            <a:off x="4660916" y="663029"/>
            <a:ext cx="22221" cy="6137235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/>
          <p:cNvCxnSpPr/>
          <p:nvPr/>
        </p:nvCxnSpPr>
        <p:spPr>
          <a:xfrm>
            <a:off x="7230803" y="657136"/>
            <a:ext cx="76608" cy="6100787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Ševronas 17"/>
          <p:cNvSpPr/>
          <p:nvPr/>
        </p:nvSpPr>
        <p:spPr>
          <a:xfrm>
            <a:off x="2875677" y="3957806"/>
            <a:ext cx="1790425" cy="355431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Įgyti nuosavus IT architektūros resursus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21" name="Ševronas 20"/>
          <p:cNvSpPr/>
          <p:nvPr/>
        </p:nvSpPr>
        <p:spPr>
          <a:xfrm>
            <a:off x="2892926" y="4647933"/>
            <a:ext cx="1814082" cy="343796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Sukurti ir patvirtinti darbuotojų atlygio sistemą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24" name="Ševronas 23"/>
          <p:cNvSpPr/>
          <p:nvPr/>
        </p:nvSpPr>
        <p:spPr>
          <a:xfrm>
            <a:off x="2867203" y="5146700"/>
            <a:ext cx="4416138" cy="291990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lt-LT" sz="800" dirty="0" smtClean="0">
                <a:solidFill>
                  <a:srgbClr val="BD198E"/>
                </a:solidFill>
              </a:rPr>
              <a:t>Sukurti ir įdiegti centralizuoto </a:t>
            </a:r>
            <a:r>
              <a:rPr lang="lt-LT" sz="800" dirty="0">
                <a:solidFill>
                  <a:srgbClr val="BD198E"/>
                </a:solidFill>
              </a:rPr>
              <a:t>darbuotojų </a:t>
            </a:r>
            <a:r>
              <a:rPr lang="lt-LT" sz="800" dirty="0" smtClean="0">
                <a:solidFill>
                  <a:srgbClr val="BD198E"/>
                </a:solidFill>
              </a:rPr>
              <a:t>poreikio  </a:t>
            </a:r>
            <a:r>
              <a:rPr lang="lt-LT" sz="800" dirty="0">
                <a:solidFill>
                  <a:srgbClr val="BD198E"/>
                </a:solidFill>
              </a:rPr>
              <a:t>planavimo </a:t>
            </a:r>
            <a:r>
              <a:rPr lang="lt-LT" sz="800" dirty="0" smtClean="0">
                <a:solidFill>
                  <a:srgbClr val="BD198E"/>
                </a:solidFill>
              </a:rPr>
              <a:t>procesus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25" name="Ševronas 24"/>
          <p:cNvSpPr/>
          <p:nvPr/>
        </p:nvSpPr>
        <p:spPr>
          <a:xfrm>
            <a:off x="2847273" y="5598412"/>
            <a:ext cx="4445052" cy="360040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Sukurti ir įdiegti: 1) darbuotojų paieškos ir atrankos procesą 2) įdarbinimo ir išdarbinimo procesą  3) naujokų </a:t>
            </a:r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mokymo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procesą</a:t>
            </a:r>
            <a:endParaRPr lang="lt-LT" sz="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9" name="Tiesioji jungtis 8"/>
          <p:cNvCxnSpPr/>
          <p:nvPr/>
        </p:nvCxnSpPr>
        <p:spPr>
          <a:xfrm flipV="1">
            <a:off x="1266372" y="2631049"/>
            <a:ext cx="7890592" cy="44331"/>
          </a:xfrm>
          <a:prstGeom prst="line">
            <a:avLst/>
          </a:prstGeom>
          <a:ln w="12700">
            <a:solidFill>
              <a:srgbClr val="B4448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Tiesioji jungtis 22"/>
          <p:cNvCxnSpPr/>
          <p:nvPr/>
        </p:nvCxnSpPr>
        <p:spPr>
          <a:xfrm flipV="1">
            <a:off x="1185268" y="4529995"/>
            <a:ext cx="7875421" cy="21789"/>
          </a:xfrm>
          <a:prstGeom prst="line">
            <a:avLst/>
          </a:prstGeom>
          <a:ln w="12700">
            <a:solidFill>
              <a:srgbClr val="B4448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Ševronas 26"/>
          <p:cNvSpPr/>
          <p:nvPr/>
        </p:nvSpPr>
        <p:spPr>
          <a:xfrm>
            <a:off x="2875074" y="2791944"/>
            <a:ext cx="1790424" cy="406749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Įgyvendinti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procesų valdymo brandos lygio kėlimo II etapą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30" name="Ševronas 29"/>
          <p:cNvSpPr/>
          <p:nvPr/>
        </p:nvSpPr>
        <p:spPr>
          <a:xfrm>
            <a:off x="2886406" y="3347759"/>
            <a:ext cx="1779092" cy="450325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Įgyvendinti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projektų </a:t>
            </a:r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valdymo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brandos lygio kėlimo II etapą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37" name="Ševronas 36"/>
          <p:cNvSpPr/>
          <p:nvPr/>
        </p:nvSpPr>
        <p:spPr>
          <a:xfrm>
            <a:off x="2849614" y="1758815"/>
            <a:ext cx="1789298" cy="415272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</a:rPr>
              <a:t>Įgyvendinti mokymo programą</a:t>
            </a:r>
          </a:p>
          <a:p>
            <a:pPr algn="ctr"/>
            <a:r>
              <a:rPr lang="lt-LT" sz="800" dirty="0" smtClean="0">
                <a:solidFill>
                  <a:srgbClr val="BD198E"/>
                </a:solidFill>
              </a:rPr>
              <a:t> (dalyviai: TS vedėjai)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23928" y="192145"/>
            <a:ext cx="3360352" cy="307777"/>
          </a:xfrm>
          <a:prstGeom prst="rect">
            <a:avLst/>
          </a:prstGeom>
          <a:solidFill>
            <a:schemeClr val="lt1"/>
          </a:solidFill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1400" b="1" dirty="0" smtClean="0"/>
              <a:t>STRATEGINĖS PRIEMONĖS</a:t>
            </a:r>
            <a:endParaRPr lang="lt-LT" sz="1400" b="1" dirty="0"/>
          </a:p>
        </p:txBody>
      </p:sp>
      <p:sp>
        <p:nvSpPr>
          <p:cNvPr id="34" name="Ševronas 33"/>
          <p:cNvSpPr/>
          <p:nvPr/>
        </p:nvSpPr>
        <p:spPr>
          <a:xfrm>
            <a:off x="4662313" y="1664333"/>
            <a:ext cx="2562922" cy="576930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2000" rtlCol="0" anchor="ctr"/>
          <a:lstStyle/>
          <a:p>
            <a:pPr lvl="0" algn="ctr" fontAlgn="t">
              <a:defRPr/>
            </a:pPr>
            <a:r>
              <a:rPr lang="lt-LT" sz="800" dirty="0">
                <a:solidFill>
                  <a:srgbClr val="BD198E"/>
                </a:solidFill>
              </a:rPr>
              <a:t>Įgyvendinti priemones, numatytas įvertinus </a:t>
            </a:r>
            <a:endParaRPr lang="lt-LT" sz="800" dirty="0" smtClean="0">
              <a:solidFill>
                <a:srgbClr val="BD198E"/>
              </a:solidFill>
            </a:endParaRP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VRM atlikto  Vyriausybinio sektoriaus 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darbuotojų pasitenkinimo darbu </a:t>
            </a:r>
            <a:r>
              <a:rPr lang="lt-LT" sz="800" dirty="0">
                <a:solidFill>
                  <a:srgbClr val="BD198E"/>
                </a:solidFill>
              </a:rPr>
              <a:t>tyrimo </a:t>
            </a:r>
            <a:endParaRPr lang="lt-LT" sz="800" dirty="0" smtClean="0">
              <a:solidFill>
                <a:srgbClr val="BD198E"/>
              </a:solidFill>
            </a:endParaRP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rezultatus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40" name="Ševronas 39"/>
          <p:cNvSpPr/>
          <p:nvPr/>
        </p:nvSpPr>
        <p:spPr>
          <a:xfrm>
            <a:off x="4724434" y="2814078"/>
            <a:ext cx="2515481" cy="443913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just" fontAlgn="t">
              <a:defRPr/>
            </a:pPr>
            <a:endParaRPr lang="lt-LT" sz="800" dirty="0" smtClean="0">
              <a:solidFill>
                <a:srgbClr val="BD198E"/>
              </a:solidFill>
            </a:endParaRPr>
          </a:p>
          <a:p>
            <a:pPr algn="ctr" fontAlgn="t">
              <a:defRPr/>
            </a:pPr>
            <a:r>
              <a:rPr lang="lt-LT" sz="700" dirty="0" smtClean="0">
                <a:solidFill>
                  <a:srgbClr val="BD198E"/>
                </a:solidFill>
              </a:rPr>
              <a:t>Valdyti </a:t>
            </a:r>
            <a:r>
              <a:rPr lang="lt-LT" sz="700" dirty="0">
                <a:solidFill>
                  <a:srgbClr val="BD198E"/>
                </a:solidFill>
              </a:rPr>
              <a:t>procesus, užtikrinant jų tarpusavio vientisumą, nuoseklumą ir sąryšį, ugdyti Sodros procesus administruojančių </a:t>
            </a:r>
            <a:r>
              <a:rPr lang="lt-LT" sz="700" dirty="0" smtClean="0">
                <a:solidFill>
                  <a:srgbClr val="BD198E"/>
                </a:solidFill>
              </a:rPr>
              <a:t>ir </a:t>
            </a:r>
            <a:r>
              <a:rPr lang="lt-LT" sz="700" dirty="0">
                <a:solidFill>
                  <a:srgbClr val="BD198E"/>
                </a:solidFill>
              </a:rPr>
              <a:t>valdančių darbuotojų </a:t>
            </a:r>
            <a:r>
              <a:rPr lang="lt-LT" sz="700" dirty="0" smtClean="0">
                <a:solidFill>
                  <a:srgbClr val="BD198E"/>
                </a:solidFill>
              </a:rPr>
              <a:t>kompetencijas</a:t>
            </a:r>
            <a:r>
              <a:rPr lang="lt-LT" sz="700" dirty="0">
                <a:solidFill>
                  <a:srgbClr val="BD198E"/>
                </a:solidFill>
                <a:cs typeface="Arial" panose="020B0604020202020204" pitchFamily="34" charset="0"/>
              </a:rPr>
              <a:t> </a:t>
            </a:r>
            <a:endParaRPr lang="lt-LT" sz="700" dirty="0">
              <a:solidFill>
                <a:srgbClr val="BD198E"/>
              </a:solidFill>
            </a:endParaRPr>
          </a:p>
          <a:p>
            <a:pPr lvl="0" algn="just" fontAlgn="t">
              <a:defRPr/>
            </a:pPr>
            <a:endParaRPr lang="lt-LT" sz="700" dirty="0">
              <a:solidFill>
                <a:srgbClr val="BD198E"/>
              </a:solidFill>
            </a:endParaRPr>
          </a:p>
        </p:txBody>
      </p:sp>
      <p:sp>
        <p:nvSpPr>
          <p:cNvPr id="41" name="Ševronas 40"/>
          <p:cNvSpPr/>
          <p:nvPr/>
        </p:nvSpPr>
        <p:spPr>
          <a:xfrm>
            <a:off x="4714238" y="3923943"/>
            <a:ext cx="2593173" cy="490052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lt-LT" sz="700" dirty="0" smtClean="0">
                <a:solidFill>
                  <a:srgbClr val="BD198E"/>
                </a:solidFill>
              </a:rPr>
              <a:t>Ugdyti Sodros projektuose dalyvaujančių ir juos administruojančių darbuotojų kompetencijas, valdyti projektus taikant pripažintas projektų valdymo metodikas ir gerąją praktiką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42" name="Ševronas 41"/>
          <p:cNvSpPr/>
          <p:nvPr/>
        </p:nvSpPr>
        <p:spPr>
          <a:xfrm>
            <a:off x="7297196" y="4645026"/>
            <a:ext cx="1867599" cy="545077"/>
          </a:xfrm>
          <a:prstGeom prst="chevron">
            <a:avLst>
              <a:gd name="adj" fmla="val 35397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 fontAlgn="t"/>
            <a:r>
              <a:rPr lang="lt-LT" sz="800" dirty="0">
                <a:solidFill>
                  <a:srgbClr val="BD198E"/>
                </a:solidFill>
              </a:rPr>
              <a:t>Sukurti ir patvirtinti </a:t>
            </a:r>
            <a:r>
              <a:rPr lang="lt-LT" sz="800" dirty="0" smtClean="0">
                <a:solidFill>
                  <a:srgbClr val="BD198E"/>
                </a:solidFill>
              </a:rPr>
              <a:t>bendrą</a:t>
            </a:r>
          </a:p>
          <a:p>
            <a:pPr algn="ctr" fontAlgn="t"/>
            <a:r>
              <a:rPr lang="lt-LT" sz="800" dirty="0" smtClean="0">
                <a:solidFill>
                  <a:srgbClr val="BD198E"/>
                </a:solidFill>
              </a:rPr>
              <a:t>      darbuotojų, dirbančių </a:t>
            </a:r>
            <a:r>
              <a:rPr lang="lt-LT" sz="800" dirty="0">
                <a:solidFill>
                  <a:srgbClr val="BD198E"/>
                </a:solidFill>
              </a:rPr>
              <a:t>pagal </a:t>
            </a:r>
            <a:r>
              <a:rPr lang="lt-LT" sz="800" dirty="0" smtClean="0">
                <a:solidFill>
                  <a:srgbClr val="BD198E"/>
                </a:solidFill>
              </a:rPr>
              <a:t>darbo </a:t>
            </a:r>
          </a:p>
          <a:p>
            <a:pPr algn="ctr" fontAlgn="t"/>
            <a:r>
              <a:rPr lang="lt-LT" sz="800" dirty="0" smtClean="0">
                <a:solidFill>
                  <a:srgbClr val="BD198E"/>
                </a:solidFill>
              </a:rPr>
              <a:t>sutartis ir valstybės tarnautojų</a:t>
            </a:r>
          </a:p>
          <a:p>
            <a:pPr algn="ctr" fontAlgn="t"/>
            <a:r>
              <a:rPr lang="lt-LT" sz="800" dirty="0" smtClean="0">
                <a:solidFill>
                  <a:srgbClr val="BD198E"/>
                </a:solidFill>
              </a:rPr>
              <a:t> atlygio ir  motyvavimo </a:t>
            </a:r>
            <a:r>
              <a:rPr lang="lt-LT" sz="800" dirty="0">
                <a:solidFill>
                  <a:srgbClr val="BD198E"/>
                </a:solidFill>
              </a:rPr>
              <a:t>sistemą</a:t>
            </a:r>
          </a:p>
        </p:txBody>
      </p:sp>
      <p:sp>
        <p:nvSpPr>
          <p:cNvPr id="29" name="Ševronas 28"/>
          <p:cNvSpPr/>
          <p:nvPr/>
        </p:nvSpPr>
        <p:spPr>
          <a:xfrm>
            <a:off x="4720884" y="3333432"/>
            <a:ext cx="2571441" cy="532511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lt-LT" sz="700" dirty="0">
                <a:solidFill>
                  <a:srgbClr val="BD198E"/>
                </a:solidFill>
                <a:cs typeface="Times New Roman" panose="02020603050405020304" pitchFamily="18" charset="0"/>
              </a:rPr>
              <a:t>Suvienodinti darbo procedūras teritoriniuose skyriuose: </a:t>
            </a:r>
            <a:r>
              <a:rPr lang="lt-LT" sz="700" dirty="0" smtClean="0">
                <a:solidFill>
                  <a:srgbClr val="BD198E"/>
                </a:solidFill>
                <a:cs typeface="Times New Roman" panose="02020603050405020304" pitchFamily="18" charset="0"/>
              </a:rPr>
              <a:t>1</a:t>
            </a:r>
            <a:r>
              <a:rPr lang="lt-LT" sz="700" dirty="0">
                <a:solidFill>
                  <a:srgbClr val="BD198E"/>
                </a:solidFill>
                <a:cs typeface="Times New Roman" panose="02020603050405020304" pitchFamily="18" charset="0"/>
              </a:rPr>
              <a:t>) nustatant vienodas pareigybes/roles tų pačių veiksmų atlikimui </a:t>
            </a:r>
            <a:r>
              <a:rPr lang="lt-LT" sz="700" dirty="0" smtClean="0">
                <a:solidFill>
                  <a:srgbClr val="BD198E"/>
                </a:solidFill>
                <a:cs typeface="Times New Roman" panose="02020603050405020304" pitchFamily="18" charset="0"/>
              </a:rPr>
              <a:t>2</a:t>
            </a:r>
            <a:r>
              <a:rPr lang="lt-LT" sz="700" dirty="0">
                <a:solidFill>
                  <a:srgbClr val="BD198E"/>
                </a:solidFill>
                <a:cs typeface="Times New Roman" panose="02020603050405020304" pitchFamily="18" charset="0"/>
              </a:rPr>
              <a:t>) įgyvendinant vienodai tikslią darbo procedūrų taikymo </a:t>
            </a:r>
            <a:r>
              <a:rPr lang="lt-LT" sz="700" dirty="0" smtClean="0">
                <a:solidFill>
                  <a:srgbClr val="BD198E"/>
                </a:solidFill>
                <a:cs typeface="Times New Roman" panose="02020603050405020304" pitchFamily="18" charset="0"/>
              </a:rPr>
              <a:t>praktiką </a:t>
            </a:r>
            <a:r>
              <a:rPr lang="lt-LT" sz="700" dirty="0">
                <a:solidFill>
                  <a:srgbClr val="BD198E"/>
                </a:solidFill>
                <a:cs typeface="Times New Roman" panose="02020603050405020304" pitchFamily="18" charset="0"/>
              </a:rPr>
              <a:t>visuose teritoriniuose skyriuose</a:t>
            </a:r>
          </a:p>
        </p:txBody>
      </p:sp>
      <p:sp>
        <p:nvSpPr>
          <p:cNvPr id="32" name="Ševronas 31"/>
          <p:cNvSpPr/>
          <p:nvPr/>
        </p:nvSpPr>
        <p:spPr>
          <a:xfrm>
            <a:off x="4672026" y="6070454"/>
            <a:ext cx="2620299" cy="424093"/>
          </a:xfrm>
          <a:prstGeom prst="chevron">
            <a:avLst>
              <a:gd name="adj" fmla="val 44011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>
              <a:defRPr/>
            </a:pP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Suvienodinti visų Fondo </a:t>
            </a:r>
            <a:endParaRPr lang="lt-LT" sz="800" dirty="0" smtClean="0">
              <a:ln w="3175">
                <a:noFill/>
              </a:ln>
              <a:solidFill>
                <a:srgbClr val="BD198E"/>
              </a:solidFill>
            </a:endParaRPr>
          </a:p>
          <a:p>
            <a:pPr lvl="0" algn="ctr">
              <a:defRPr/>
            </a:pP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administravimo 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įstaigų vidaus </a:t>
            </a:r>
            <a:endParaRPr lang="lt-LT" sz="800" dirty="0" smtClean="0">
              <a:ln w="3175">
                <a:noFill/>
              </a:ln>
              <a:solidFill>
                <a:srgbClr val="BD198E"/>
              </a:solidFill>
            </a:endParaRPr>
          </a:p>
          <a:p>
            <a:pPr lvl="0" algn="ctr">
              <a:defRPr/>
            </a:pP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vizualumą (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vienodos </a:t>
            </a:r>
            <a:r>
              <a:rPr lang="lt-LT" sz="800" dirty="0" smtClean="0">
                <a:ln w="3175">
                  <a:noFill/>
                </a:ln>
                <a:solidFill>
                  <a:srgbClr val="BD198E"/>
                </a:solidFill>
              </a:rPr>
              <a:t>darbo </a:t>
            </a:r>
            <a:r>
              <a:rPr lang="lt-LT" sz="800" dirty="0">
                <a:ln w="3175">
                  <a:noFill/>
                </a:ln>
                <a:solidFill>
                  <a:srgbClr val="BD198E"/>
                </a:solidFill>
              </a:rPr>
              <a:t>vietos) 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43373" y="987141"/>
            <a:ext cx="1312749" cy="307777"/>
          </a:xfrm>
          <a:prstGeom prst="rect">
            <a:avLst/>
          </a:prstGeom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>
            <a:spAutoFit/>
          </a:bodyPr>
          <a:lstStyle/>
          <a:p>
            <a:pPr algn="ctr"/>
            <a:r>
              <a:rPr lang="lt-LT" sz="1400" b="1" dirty="0" smtClean="0"/>
              <a:t>II TIKSLAS</a:t>
            </a:r>
            <a:endParaRPr lang="lt-LT" sz="1400" b="1" dirty="0"/>
          </a:p>
        </p:txBody>
      </p:sp>
      <p:sp>
        <p:nvSpPr>
          <p:cNvPr id="38" name="Ševronas 37"/>
          <p:cNvSpPr/>
          <p:nvPr/>
        </p:nvSpPr>
        <p:spPr>
          <a:xfrm>
            <a:off x="7253304" y="1112747"/>
            <a:ext cx="1879640" cy="343838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2000" rtlCol="0" anchor="ctr"/>
          <a:lstStyle/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Plėsti darbuotojų profesines ir 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bendrąsias kompetencijas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43" name="Ševronas 42"/>
          <p:cNvSpPr/>
          <p:nvPr/>
        </p:nvSpPr>
        <p:spPr>
          <a:xfrm>
            <a:off x="7263494" y="1492561"/>
            <a:ext cx="1869450" cy="316284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2000" rtlCol="0" anchor="ctr"/>
          <a:lstStyle/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Didinti vadovų lyderystės 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kompetencijas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44" name="Ševronas 43"/>
          <p:cNvSpPr/>
          <p:nvPr/>
        </p:nvSpPr>
        <p:spPr>
          <a:xfrm>
            <a:off x="7261366" y="1849652"/>
            <a:ext cx="1879640" cy="343838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2000" rtlCol="0" anchor="ctr"/>
          <a:lstStyle/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Stiprinti darbuotojų procesinio ir 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projektinio darbo gebėjimus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45" name="Ševronas 44"/>
          <p:cNvSpPr/>
          <p:nvPr/>
        </p:nvSpPr>
        <p:spPr>
          <a:xfrm>
            <a:off x="7272460" y="2232427"/>
            <a:ext cx="1867029" cy="343838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2000" rtlCol="0" anchor="ctr"/>
          <a:lstStyle/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Didinti IT kompetencijas, kelti </a:t>
            </a:r>
          </a:p>
          <a:p>
            <a:pPr lvl="0" algn="ctr" fontAlgn="t">
              <a:defRPr/>
            </a:pPr>
            <a:r>
              <a:rPr lang="lt-LT" sz="800" dirty="0" err="1" smtClean="0">
                <a:solidFill>
                  <a:srgbClr val="BD198E"/>
                </a:solidFill>
              </a:rPr>
              <a:t>supervartotojų</a:t>
            </a:r>
            <a:r>
              <a:rPr lang="lt-LT" sz="800" dirty="0" smtClean="0">
                <a:solidFill>
                  <a:srgbClr val="BD198E"/>
                </a:solidFill>
              </a:rPr>
              <a:t> kvalifikaciją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31" name="Ševronas 30"/>
          <p:cNvSpPr/>
          <p:nvPr/>
        </p:nvSpPr>
        <p:spPr>
          <a:xfrm>
            <a:off x="7316927" y="5394520"/>
            <a:ext cx="1842997" cy="380169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44000" rtlCol="0" anchor="ctr"/>
          <a:lstStyle/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Stiprinti vidinę komunikaciją, 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kelti organizacinės kultūros lygį</a:t>
            </a:r>
            <a:endParaRPr lang="lt-LT" sz="800" dirty="0">
              <a:solidFill>
                <a:srgbClr val="BD198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7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urinio vietos rezervavimo ženklas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8346350"/>
              </p:ext>
            </p:extLst>
          </p:nvPr>
        </p:nvGraphicFramePr>
        <p:xfrm>
          <a:off x="49877" y="1481364"/>
          <a:ext cx="9038906" cy="48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66B2E-2641-44BF-9BE4-D6D81E9EE1CD}" type="slidenum">
              <a:rPr lang="lt-LT" smtClean="0"/>
              <a:pPr/>
              <a:t>5</a:t>
            </a:fld>
            <a:endParaRPr lang="lt-LT" dirty="0"/>
          </a:p>
        </p:txBody>
      </p:sp>
      <p:graphicFrame>
        <p:nvGraphicFramePr>
          <p:cNvPr id="8" name="Turinio vietos rezervavimo ženkla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7038571"/>
              </p:ext>
            </p:extLst>
          </p:nvPr>
        </p:nvGraphicFramePr>
        <p:xfrm>
          <a:off x="179512" y="239816"/>
          <a:ext cx="9129840" cy="626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88761" y="729310"/>
            <a:ext cx="1407681" cy="307777"/>
          </a:xfrm>
          <a:prstGeom prst="rect">
            <a:avLst/>
          </a:prstGeom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1400" b="1" dirty="0" smtClean="0"/>
              <a:t>UŽDAVINIAI</a:t>
            </a:r>
            <a:endParaRPr lang="lt-LT" sz="1400" b="1" dirty="0"/>
          </a:p>
        </p:txBody>
      </p:sp>
      <p:cxnSp>
        <p:nvCxnSpPr>
          <p:cNvPr id="3" name="Tiesioji jungtis 2"/>
          <p:cNvCxnSpPr/>
          <p:nvPr/>
        </p:nvCxnSpPr>
        <p:spPr>
          <a:xfrm flipH="1">
            <a:off x="2322588" y="339465"/>
            <a:ext cx="43132" cy="6554157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Tiesioji jungtis 10"/>
          <p:cNvCxnSpPr/>
          <p:nvPr/>
        </p:nvCxnSpPr>
        <p:spPr>
          <a:xfrm flipH="1">
            <a:off x="3725992" y="404664"/>
            <a:ext cx="26494" cy="6453336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 flipH="1">
            <a:off x="5763351" y="399961"/>
            <a:ext cx="15793" cy="6453336"/>
          </a:xfrm>
          <a:prstGeom prst="line">
            <a:avLst/>
          </a:prstGeom>
          <a:ln w="25400">
            <a:solidFill>
              <a:srgbClr val="B444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Ševronas 16"/>
          <p:cNvSpPr/>
          <p:nvPr/>
        </p:nvSpPr>
        <p:spPr>
          <a:xfrm>
            <a:off x="5764966" y="1752816"/>
            <a:ext cx="3230106" cy="484668"/>
          </a:xfrm>
          <a:prstGeom prst="chevron">
            <a:avLst>
              <a:gd name="adj" fmla="val 58044"/>
            </a:avLst>
          </a:prstGeom>
          <a:solidFill>
            <a:schemeClr val="bg1"/>
          </a:solidFill>
          <a:ln>
            <a:solidFill>
              <a:srgbClr val="BD198E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Stiprinti vidaus kontrolę: 1) įgyvendinti </a:t>
            </a:r>
            <a:r>
              <a:rPr lang="lt-LT" sz="800" dirty="0">
                <a:solidFill>
                  <a:srgbClr val="BD198E"/>
                </a:solidFill>
              </a:rPr>
              <a:t>vidaus </a:t>
            </a:r>
            <a:r>
              <a:rPr lang="lt-LT" sz="800" dirty="0" smtClean="0">
                <a:solidFill>
                  <a:srgbClr val="BD198E"/>
                </a:solidFill>
              </a:rPr>
              <a:t>kontrolės </a:t>
            </a:r>
            <a:r>
              <a:rPr lang="lt-LT" sz="800" dirty="0">
                <a:solidFill>
                  <a:srgbClr val="BD198E"/>
                </a:solidFill>
              </a:rPr>
              <a:t>procedūras pagal nustatytą </a:t>
            </a:r>
            <a:r>
              <a:rPr lang="lt-LT" sz="800" dirty="0" smtClean="0">
                <a:solidFill>
                  <a:srgbClr val="BD198E"/>
                </a:solidFill>
              </a:rPr>
              <a:t>tvarką </a:t>
            </a:r>
          </a:p>
          <a:p>
            <a:pPr lvl="0" algn="ctr" fontAlgn="t">
              <a:spcAft>
                <a:spcPts val="300"/>
              </a:spcAft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2) stebėti vidaus kontrolės procedūrų įgyvendinimo  atitiktį nustatytai tvarkai</a:t>
            </a:r>
            <a:endParaRPr lang="lt-LT" sz="800" b="1" dirty="0">
              <a:solidFill>
                <a:srgbClr val="BD198E"/>
              </a:solidFill>
            </a:endParaRPr>
          </a:p>
        </p:txBody>
      </p:sp>
      <p:sp>
        <p:nvSpPr>
          <p:cNvPr id="21" name="Ševronas 20"/>
          <p:cNvSpPr/>
          <p:nvPr/>
        </p:nvSpPr>
        <p:spPr>
          <a:xfrm>
            <a:off x="3743639" y="3378737"/>
            <a:ext cx="1989747" cy="333859"/>
          </a:xfrm>
          <a:prstGeom prst="chevron">
            <a:avLst>
              <a:gd name="adj" fmla="val 52417"/>
            </a:avLst>
          </a:prstGeom>
          <a:solidFill>
            <a:schemeClr val="bg1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 fontAlgn="t">
              <a:defRPr/>
            </a:pPr>
            <a:r>
              <a:rPr lang="it-IT" sz="800" dirty="0">
                <a:solidFill>
                  <a:srgbClr val="BD198E"/>
                </a:solidFill>
              </a:rPr>
              <a:t>Pasiruošti </a:t>
            </a:r>
            <a:r>
              <a:rPr lang="lt-LT" sz="800" dirty="0">
                <a:solidFill>
                  <a:srgbClr val="BD198E"/>
                </a:solidFill>
              </a:rPr>
              <a:t> vidaus apskaitos  </a:t>
            </a:r>
            <a:r>
              <a:rPr lang="lt-LT" sz="800" dirty="0" smtClean="0">
                <a:solidFill>
                  <a:srgbClr val="BD198E"/>
                </a:solidFill>
              </a:rPr>
              <a:t>funkcijų</a:t>
            </a:r>
          </a:p>
          <a:p>
            <a:pPr lvl="0" algn="ctr" fontAlgn="t">
              <a:defRPr/>
            </a:pPr>
            <a:r>
              <a:rPr lang="it-IT" sz="800" dirty="0" smtClean="0">
                <a:solidFill>
                  <a:srgbClr val="BD198E"/>
                </a:solidFill>
              </a:rPr>
              <a:t> centralizavimui</a:t>
            </a:r>
            <a:r>
              <a:rPr lang="lt-LT" sz="800" dirty="0" smtClean="0">
                <a:solidFill>
                  <a:srgbClr val="BD198E"/>
                </a:solidFill>
              </a:rPr>
              <a:t> Fondo valdyboje</a:t>
            </a:r>
            <a:endParaRPr lang="lt-LT" sz="800" strike="sngStrike" dirty="0">
              <a:solidFill>
                <a:srgbClr val="BD198E"/>
              </a:solidFill>
            </a:endParaRPr>
          </a:p>
        </p:txBody>
      </p:sp>
      <p:cxnSp>
        <p:nvCxnSpPr>
          <p:cNvPr id="9" name="Tiesioji jungtis 8"/>
          <p:cNvCxnSpPr/>
          <p:nvPr/>
        </p:nvCxnSpPr>
        <p:spPr>
          <a:xfrm>
            <a:off x="1073230" y="4653136"/>
            <a:ext cx="8070770" cy="0"/>
          </a:xfrm>
          <a:prstGeom prst="line">
            <a:avLst/>
          </a:prstGeom>
          <a:ln w="12700">
            <a:solidFill>
              <a:srgbClr val="B4448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Tiesioji jungtis 22"/>
          <p:cNvCxnSpPr/>
          <p:nvPr/>
        </p:nvCxnSpPr>
        <p:spPr>
          <a:xfrm flipV="1">
            <a:off x="918446" y="2612188"/>
            <a:ext cx="8082816" cy="25090"/>
          </a:xfrm>
          <a:prstGeom prst="line">
            <a:avLst/>
          </a:prstGeom>
          <a:ln w="12700">
            <a:solidFill>
              <a:srgbClr val="B4448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Ševronas 23"/>
          <p:cNvSpPr/>
          <p:nvPr/>
        </p:nvSpPr>
        <p:spPr>
          <a:xfrm>
            <a:off x="2327069" y="5008732"/>
            <a:ext cx="1427588" cy="337181"/>
          </a:xfrm>
          <a:prstGeom prst="chevron">
            <a:avLst>
              <a:gd name="adj" fmla="val 55497"/>
            </a:avLst>
          </a:prstGeom>
          <a:solidFill>
            <a:schemeClr val="bg1"/>
          </a:solidFill>
          <a:ln>
            <a:solidFill>
              <a:srgbClr val="B4448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/>
          <a:lstStyle/>
          <a:p>
            <a:endParaRPr lang="lt-LT" sz="800" dirty="0" smtClean="0">
              <a:solidFill>
                <a:srgbClr val="BD198E"/>
              </a:solidFill>
              <a:cs typeface="Arial" panose="020B0604020202020204" pitchFamily="34" charset="0"/>
            </a:endParaRPr>
          </a:p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Sukurti veikiantį skolos</a:t>
            </a:r>
          </a:p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 apskaičiavimo modulį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  <a:p>
            <a:endParaRPr lang="lt-LT" sz="9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25" name="Ševronas 24"/>
          <p:cNvSpPr/>
          <p:nvPr/>
        </p:nvSpPr>
        <p:spPr>
          <a:xfrm>
            <a:off x="3758436" y="5012894"/>
            <a:ext cx="2020708" cy="408418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72000" rIns="216000" bIns="72000"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</a:rPr>
              <a:t>Įgyvendinti </a:t>
            </a:r>
            <a:r>
              <a:rPr lang="lt-LT" sz="800" dirty="0" smtClean="0">
                <a:solidFill>
                  <a:srgbClr val="BD198E"/>
                </a:solidFill>
              </a:rPr>
              <a:t>operacijų centro, pensijų </a:t>
            </a:r>
            <a:r>
              <a:rPr lang="lt-LT" sz="800" dirty="0">
                <a:solidFill>
                  <a:srgbClr val="BD198E"/>
                </a:solidFill>
              </a:rPr>
              <a:t>anuitetų </a:t>
            </a:r>
            <a:r>
              <a:rPr lang="lt-LT" sz="800" dirty="0" smtClean="0">
                <a:solidFill>
                  <a:srgbClr val="BD198E"/>
                </a:solidFill>
              </a:rPr>
              <a:t>modulius </a:t>
            </a:r>
            <a:r>
              <a:rPr lang="lt-LT" sz="800" dirty="0" smtClean="0">
                <a:solidFill>
                  <a:srgbClr val="BD198E"/>
                </a:solidFill>
              </a:rPr>
              <a:t>(suderinus </a:t>
            </a:r>
            <a:r>
              <a:rPr lang="lt-LT" sz="800" dirty="0">
                <a:solidFill>
                  <a:srgbClr val="BD198E"/>
                </a:solidFill>
              </a:rPr>
              <a:t>su </a:t>
            </a:r>
            <a:r>
              <a:rPr lang="lt-LT" sz="800" dirty="0" smtClean="0">
                <a:solidFill>
                  <a:srgbClr val="BD198E"/>
                </a:solidFill>
              </a:rPr>
              <a:t>8.2 </a:t>
            </a:r>
            <a:r>
              <a:rPr lang="lt-LT" sz="800" dirty="0">
                <a:solidFill>
                  <a:srgbClr val="BD198E"/>
                </a:solidFill>
              </a:rPr>
              <a:t>priemone)</a:t>
            </a:r>
          </a:p>
        </p:txBody>
      </p:sp>
      <p:sp>
        <p:nvSpPr>
          <p:cNvPr id="26" name="Ševronas 25"/>
          <p:cNvSpPr/>
          <p:nvPr/>
        </p:nvSpPr>
        <p:spPr>
          <a:xfrm>
            <a:off x="3721927" y="5746067"/>
            <a:ext cx="1986951" cy="258289"/>
          </a:xfrm>
          <a:prstGeom prst="chevron">
            <a:avLst/>
          </a:prstGeom>
          <a:solidFill>
            <a:schemeClr val="bg1"/>
          </a:solidFill>
          <a:ln>
            <a:solidFill>
              <a:srgbClr val="B4448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</a:rPr>
              <a:t>Sukurti vartotojų sąsajas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27" name="Ševronas 26"/>
          <p:cNvSpPr/>
          <p:nvPr/>
        </p:nvSpPr>
        <p:spPr>
          <a:xfrm>
            <a:off x="5809108" y="5154089"/>
            <a:ext cx="3226466" cy="325507"/>
          </a:xfrm>
          <a:prstGeom prst="chevron">
            <a:avLst/>
          </a:prstGeom>
          <a:solidFill>
            <a:srgbClr val="F4AAF0"/>
          </a:solidFill>
          <a:ln>
            <a:solidFill>
              <a:srgbClr val="B4448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>
                <a:solidFill>
                  <a:schemeClr val="bg1"/>
                </a:solidFill>
              </a:rPr>
              <a:t>VSDFV informacinės sistemos draudėjų prievolių ir skolų apskaičiavimo modulį </a:t>
            </a:r>
            <a:r>
              <a:rPr lang="lt-LT" sz="800" i="1" dirty="0">
                <a:solidFill>
                  <a:srgbClr val="BD198E"/>
                </a:solidFill>
              </a:rPr>
              <a:t>(projektas) </a:t>
            </a:r>
          </a:p>
        </p:txBody>
      </p:sp>
      <p:sp>
        <p:nvSpPr>
          <p:cNvPr id="30" name="Ševronas 29"/>
          <p:cNvSpPr/>
          <p:nvPr/>
        </p:nvSpPr>
        <p:spPr>
          <a:xfrm>
            <a:off x="3747167" y="857413"/>
            <a:ext cx="2031977" cy="307153"/>
          </a:xfrm>
          <a:prstGeom prst="chevron">
            <a:avLst/>
          </a:prstGeom>
          <a:solidFill>
            <a:schemeClr val="bg1"/>
          </a:solidFill>
          <a:ln>
            <a:solidFill>
              <a:srgbClr val="B4448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t">
              <a:defRPr/>
            </a:pPr>
            <a:r>
              <a:rPr lang="lt-LT" sz="800" dirty="0">
                <a:solidFill>
                  <a:srgbClr val="BD198E"/>
                </a:solidFill>
              </a:rPr>
              <a:t>Identifikuoti valdymo ir pagalbinės veiklos procesus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710358" y="31688"/>
            <a:ext cx="3672407" cy="307777"/>
          </a:xfrm>
          <a:prstGeom prst="rect">
            <a:avLst/>
          </a:prstGeom>
          <a:solidFill>
            <a:schemeClr val="lt1"/>
          </a:solidFill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lt-LT" sz="1400" b="1" dirty="0" smtClean="0"/>
              <a:t>STRATEGINĖS PRIEMONĖS</a:t>
            </a:r>
            <a:endParaRPr lang="lt-LT" sz="1400" b="1" dirty="0"/>
          </a:p>
        </p:txBody>
      </p:sp>
      <p:sp>
        <p:nvSpPr>
          <p:cNvPr id="32" name="Ševronas 31"/>
          <p:cNvSpPr/>
          <p:nvPr/>
        </p:nvSpPr>
        <p:spPr>
          <a:xfrm>
            <a:off x="3710358" y="4317103"/>
            <a:ext cx="5307950" cy="264132"/>
          </a:xfrm>
          <a:prstGeom prst="chevron">
            <a:avLst>
              <a:gd name="adj" fmla="val 47588"/>
            </a:avLst>
          </a:prstGeom>
          <a:solidFill>
            <a:schemeClr val="bg1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Pasiruošti personalo funkcijų</a:t>
            </a:r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centralizavimui Fondo valdyboje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36" name="Ševronas 35"/>
          <p:cNvSpPr/>
          <p:nvPr/>
        </p:nvSpPr>
        <p:spPr>
          <a:xfrm>
            <a:off x="5764967" y="1320637"/>
            <a:ext cx="3250480" cy="389163"/>
          </a:xfrm>
          <a:prstGeom prst="chevron">
            <a:avLst>
              <a:gd name="adj" fmla="val 62920"/>
            </a:avLst>
          </a:prstGeom>
          <a:solidFill>
            <a:schemeClr val="bg1"/>
          </a:solidFill>
          <a:ln>
            <a:solidFill>
              <a:srgbClr val="B4448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rtlCol="0" anchor="ctr"/>
          <a:lstStyle/>
          <a:p>
            <a:pPr lvl="0" algn="ctr" fontAlgn="t">
              <a:defRPr/>
            </a:pPr>
            <a:r>
              <a:rPr lang="lt-LT" sz="800" dirty="0">
                <a:solidFill>
                  <a:srgbClr val="BD198E"/>
                </a:solidFill>
              </a:rPr>
              <a:t>Nustatyti </a:t>
            </a:r>
            <a:r>
              <a:rPr lang="lt-LT" sz="800" dirty="0" smtClean="0">
                <a:solidFill>
                  <a:srgbClr val="BD198E"/>
                </a:solidFill>
              </a:rPr>
              <a:t>pagrindinės, valdymo </a:t>
            </a:r>
            <a:r>
              <a:rPr lang="lt-LT" sz="800" dirty="0">
                <a:solidFill>
                  <a:srgbClr val="BD198E"/>
                </a:solidFill>
              </a:rPr>
              <a:t>ir pagalbinės veiklos </a:t>
            </a:r>
            <a:endParaRPr lang="lt-LT" sz="800" dirty="0" smtClean="0">
              <a:solidFill>
                <a:srgbClr val="BD198E"/>
              </a:solidFill>
            </a:endParaRP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procesų </a:t>
            </a:r>
            <a:r>
              <a:rPr lang="lt-LT" sz="800" dirty="0">
                <a:solidFill>
                  <a:srgbClr val="BD198E"/>
                </a:solidFill>
              </a:rPr>
              <a:t>automatizavimo </a:t>
            </a:r>
            <a:r>
              <a:rPr lang="lt-LT" sz="800" dirty="0" smtClean="0">
                <a:solidFill>
                  <a:srgbClr val="BD198E"/>
                </a:solidFill>
              </a:rPr>
              <a:t>eiliškumą ir </a:t>
            </a:r>
            <a:r>
              <a:rPr lang="lt-LT" sz="800" dirty="0" smtClean="0">
                <a:solidFill>
                  <a:srgbClr val="BD198E"/>
                </a:solidFill>
              </a:rPr>
              <a:t>pradėti </a:t>
            </a:r>
            <a:endParaRPr lang="lt-LT" sz="800" dirty="0" smtClean="0">
              <a:solidFill>
                <a:srgbClr val="BD198E"/>
              </a:solidFill>
            </a:endParaRP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automatizuoti </a:t>
            </a:r>
            <a:r>
              <a:rPr lang="lt-LT" sz="800" dirty="0" smtClean="0">
                <a:solidFill>
                  <a:srgbClr val="BD198E"/>
                </a:solidFill>
              </a:rPr>
              <a:t>pirmus du procesus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37" name="Ševronas 36"/>
          <p:cNvSpPr/>
          <p:nvPr/>
        </p:nvSpPr>
        <p:spPr>
          <a:xfrm>
            <a:off x="2360607" y="2279164"/>
            <a:ext cx="6628355" cy="282608"/>
          </a:xfrm>
          <a:prstGeom prst="chevron">
            <a:avLst>
              <a:gd name="adj" fmla="val 59418"/>
            </a:avLst>
          </a:prstGeom>
          <a:solidFill>
            <a:srgbClr val="F4AAF0"/>
          </a:solidFill>
          <a:ln>
            <a:solidFill>
              <a:srgbClr val="B4448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36000" rIns="36000" bIns="36000" rtlCol="0" anchor="ctr"/>
          <a:lstStyle/>
          <a:p>
            <a:pPr algn="ctr" fontAlgn="t"/>
            <a:r>
              <a:rPr lang="lt-LT" sz="800" dirty="0">
                <a:solidFill>
                  <a:schemeClr val="bg1"/>
                </a:solidFill>
              </a:rPr>
              <a:t>Perkelti veikiančias, vienišo asmens išmokos skyrimo ir </a:t>
            </a:r>
            <a:r>
              <a:rPr lang="lt-LT" sz="800" dirty="0" smtClean="0">
                <a:solidFill>
                  <a:schemeClr val="bg1"/>
                </a:solidFill>
              </a:rPr>
              <a:t> mokėjimo </a:t>
            </a:r>
            <a:r>
              <a:rPr lang="lt-LT" sz="800" dirty="0" smtClean="0">
                <a:solidFill>
                  <a:schemeClr val="bg1"/>
                </a:solidFill>
              </a:rPr>
              <a:t> bei </a:t>
            </a:r>
            <a:r>
              <a:rPr lang="lt-LT" sz="800" dirty="0">
                <a:solidFill>
                  <a:schemeClr val="bg1"/>
                </a:solidFill>
              </a:rPr>
              <a:t>pensijų socialinio draudimo stažo duomenų kaupimo</a:t>
            </a:r>
            <a:r>
              <a:rPr lang="lt-LT" sz="800" dirty="0" smtClean="0">
                <a:solidFill>
                  <a:schemeClr val="bg1"/>
                </a:solidFill>
              </a:rPr>
              <a:t>, </a:t>
            </a:r>
            <a:endParaRPr lang="lt-LT" sz="800" dirty="0" smtClean="0">
              <a:solidFill>
                <a:schemeClr val="bg1"/>
              </a:solidFill>
            </a:endParaRPr>
          </a:p>
          <a:p>
            <a:pPr algn="ctr" fontAlgn="t"/>
            <a:r>
              <a:rPr lang="lt-LT" sz="800" dirty="0" smtClean="0">
                <a:solidFill>
                  <a:schemeClr val="bg1"/>
                </a:solidFill>
              </a:rPr>
              <a:t>kai </a:t>
            </a:r>
            <a:r>
              <a:rPr lang="lt-LT" sz="800" dirty="0" smtClean="0">
                <a:solidFill>
                  <a:schemeClr val="bg1"/>
                </a:solidFill>
              </a:rPr>
              <a:t>nėra </a:t>
            </a:r>
            <a:r>
              <a:rPr lang="lt-LT" sz="800" dirty="0" smtClean="0">
                <a:solidFill>
                  <a:schemeClr val="bg1"/>
                </a:solidFill>
              </a:rPr>
              <a:t>įgyta  </a:t>
            </a:r>
            <a:r>
              <a:rPr lang="lt-LT" sz="800" dirty="0">
                <a:solidFill>
                  <a:schemeClr val="bg1"/>
                </a:solidFill>
              </a:rPr>
              <a:t>stažo iki 1994-12-31, bylas į elektroninę erdvę</a:t>
            </a:r>
            <a:r>
              <a:rPr lang="lt-LT" sz="800" dirty="0" smtClean="0">
                <a:solidFill>
                  <a:schemeClr val="bg1"/>
                </a:solidFill>
              </a:rPr>
              <a:t>,  atsisakant popierinių </a:t>
            </a:r>
            <a:r>
              <a:rPr lang="lt-LT" sz="800" dirty="0" smtClean="0">
                <a:solidFill>
                  <a:schemeClr val="bg1"/>
                </a:solidFill>
              </a:rPr>
              <a:t>bylų  </a:t>
            </a:r>
            <a:r>
              <a:rPr lang="lt-LT" sz="800" i="1" dirty="0" smtClean="0">
                <a:solidFill>
                  <a:srgbClr val="BD198E"/>
                </a:solidFill>
              </a:rPr>
              <a:t>(projektas) </a:t>
            </a:r>
            <a:endParaRPr lang="lt-LT" sz="800" i="1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35" name="Ševronas 34"/>
          <p:cNvSpPr/>
          <p:nvPr/>
        </p:nvSpPr>
        <p:spPr>
          <a:xfrm>
            <a:off x="3747715" y="3841650"/>
            <a:ext cx="1985672" cy="376984"/>
          </a:xfrm>
          <a:prstGeom prst="chevron">
            <a:avLst>
              <a:gd name="adj" fmla="val 65760"/>
            </a:avLst>
          </a:prstGeom>
          <a:solidFill>
            <a:schemeClr val="bg1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08000" rIns="36000"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Pasiruošti Fondo apskaitos </a:t>
            </a:r>
            <a:endParaRPr lang="lt-LT" sz="800" dirty="0" smtClean="0">
              <a:solidFill>
                <a:srgbClr val="BD198E"/>
              </a:solidFill>
              <a:cs typeface="Arial" panose="020B0604020202020204" pitchFamily="34" charset="0"/>
            </a:endParaRPr>
          </a:p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centralizavimui </a:t>
            </a:r>
            <a:r>
              <a:rPr lang="es-ES" sz="800" dirty="0">
                <a:solidFill>
                  <a:srgbClr val="BD198E"/>
                </a:solidFill>
                <a:cs typeface="Arial" panose="020B0604020202020204" pitchFamily="34" charset="0"/>
              </a:rPr>
              <a:t>(derinant su </a:t>
            </a:r>
            <a:r>
              <a:rPr lang="es-ES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7.2 </a:t>
            </a:r>
            <a:r>
              <a:rPr lang="es-ES" sz="800" dirty="0">
                <a:solidFill>
                  <a:srgbClr val="BD198E"/>
                </a:solidFill>
                <a:cs typeface="Arial" panose="020B0604020202020204" pitchFamily="34" charset="0"/>
              </a:rPr>
              <a:t>ir </a:t>
            </a:r>
            <a:endParaRPr lang="lt-LT" sz="800" dirty="0" smtClean="0">
              <a:solidFill>
                <a:srgbClr val="BD198E"/>
              </a:solidFill>
              <a:cs typeface="Arial" panose="020B0604020202020204" pitchFamily="34" charset="0"/>
            </a:endParaRPr>
          </a:p>
          <a:p>
            <a:pPr algn="ctr"/>
            <a:r>
              <a:rPr lang="es-ES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9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.1</a:t>
            </a:r>
            <a:r>
              <a:rPr lang="es-ES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 </a:t>
            </a:r>
            <a:r>
              <a:rPr lang="es-ES" sz="800" dirty="0">
                <a:solidFill>
                  <a:srgbClr val="BD198E"/>
                </a:solidFill>
                <a:cs typeface="Arial" panose="020B0604020202020204" pitchFamily="34" charset="0"/>
              </a:rPr>
              <a:t>uždavinio veiklomis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38" name="Ševronas 37"/>
          <p:cNvSpPr/>
          <p:nvPr/>
        </p:nvSpPr>
        <p:spPr>
          <a:xfrm>
            <a:off x="5778540" y="3346804"/>
            <a:ext cx="3240373" cy="539477"/>
          </a:xfrm>
          <a:prstGeom prst="chevron">
            <a:avLst>
              <a:gd name="adj" fmla="val 41610"/>
            </a:avLst>
          </a:prstGeom>
          <a:solidFill>
            <a:schemeClr val="bg1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tlCol="0" anchor="ctr"/>
          <a:lstStyle/>
          <a:p>
            <a:pPr lvl="0" algn="ctr" fontAlgn="t">
              <a:defRPr/>
            </a:pPr>
            <a:endParaRPr lang="lt-LT" sz="800" dirty="0" smtClean="0">
              <a:solidFill>
                <a:srgbClr val="BD198E"/>
              </a:solidFill>
            </a:endParaRP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Optimizuoti </a:t>
            </a:r>
            <a:r>
              <a:rPr lang="lt-LT" sz="800" dirty="0">
                <a:solidFill>
                  <a:srgbClr val="BD198E"/>
                </a:solidFill>
              </a:rPr>
              <a:t>ir suvienodinti FAĮ veiklos apskaitos </a:t>
            </a:r>
            <a:endParaRPr lang="lt-LT" sz="800" dirty="0" smtClean="0">
              <a:solidFill>
                <a:srgbClr val="BD198E"/>
              </a:solidFill>
            </a:endParaRPr>
          </a:p>
          <a:p>
            <a:pPr lvl="0" algn="ctr" fontAlgn="t">
              <a:defRPr/>
            </a:pPr>
            <a:r>
              <a:rPr lang="lt-LT" sz="800" dirty="0">
                <a:solidFill>
                  <a:srgbClr val="BD198E"/>
                </a:solidFill>
              </a:rPr>
              <a:t>p</a:t>
            </a:r>
            <a:r>
              <a:rPr lang="lt-LT" sz="800" dirty="0" smtClean="0">
                <a:solidFill>
                  <a:srgbClr val="BD198E"/>
                </a:solidFill>
              </a:rPr>
              <a:t>rocesus ir procedūras: 1) </a:t>
            </a:r>
            <a:r>
              <a:rPr lang="lt-LT" sz="800" dirty="0">
                <a:solidFill>
                  <a:srgbClr val="BD198E"/>
                </a:solidFill>
              </a:rPr>
              <a:t>atnaujinti </a:t>
            </a:r>
            <a:r>
              <a:rPr lang="lt-LT" sz="800" dirty="0" smtClean="0">
                <a:solidFill>
                  <a:srgbClr val="BD198E"/>
                </a:solidFill>
              </a:rPr>
              <a:t>ir tobulinti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Darbo </a:t>
            </a:r>
            <a:r>
              <a:rPr lang="lt-LT" sz="800" dirty="0">
                <a:solidFill>
                  <a:srgbClr val="BD198E"/>
                </a:solidFill>
              </a:rPr>
              <a:t>užmokesčio sistemą</a:t>
            </a:r>
            <a:r>
              <a:rPr lang="lt-LT" sz="800" dirty="0" smtClean="0">
                <a:solidFill>
                  <a:srgbClr val="BD198E"/>
                </a:solidFill>
              </a:rPr>
              <a:t>, 2) </a:t>
            </a:r>
            <a:r>
              <a:rPr lang="lt-LT" sz="800" dirty="0">
                <a:solidFill>
                  <a:srgbClr val="BD198E"/>
                </a:solidFill>
              </a:rPr>
              <a:t>praplėsti </a:t>
            </a:r>
            <a:r>
              <a:rPr lang="lt-LT" sz="800" dirty="0" smtClean="0">
                <a:solidFill>
                  <a:srgbClr val="BD198E"/>
                </a:solidFill>
              </a:rPr>
              <a:t>darbo laiko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apskaitos </a:t>
            </a:r>
            <a:r>
              <a:rPr lang="lt-LT" sz="800" dirty="0">
                <a:solidFill>
                  <a:srgbClr val="BD198E"/>
                </a:solidFill>
              </a:rPr>
              <a:t>sistemos </a:t>
            </a:r>
            <a:r>
              <a:rPr lang="lt-LT" sz="800" dirty="0" smtClean="0">
                <a:solidFill>
                  <a:srgbClr val="BD198E"/>
                </a:solidFill>
              </a:rPr>
              <a:t>funkcionalumą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 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39" name="Ševronas 38"/>
          <p:cNvSpPr/>
          <p:nvPr/>
        </p:nvSpPr>
        <p:spPr>
          <a:xfrm>
            <a:off x="5787861" y="3984983"/>
            <a:ext cx="3223206" cy="248896"/>
          </a:xfrm>
          <a:prstGeom prst="chevron">
            <a:avLst>
              <a:gd name="adj" fmla="val 53420"/>
            </a:avLst>
          </a:prstGeom>
          <a:solidFill>
            <a:schemeClr val="bg1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 fontAlgn="t"/>
            <a:r>
              <a:rPr lang="lt-LT" sz="800" dirty="0">
                <a:solidFill>
                  <a:srgbClr val="BD198E"/>
                </a:solidFill>
                <a:cs typeface="Times New Roman" panose="02020603050405020304" pitchFamily="18" charset="0"/>
              </a:rPr>
              <a:t>Centralizuoti Fondo apskaitą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42" name="Ševronas 41"/>
          <p:cNvSpPr/>
          <p:nvPr/>
        </p:nvSpPr>
        <p:spPr>
          <a:xfrm>
            <a:off x="5809109" y="6509263"/>
            <a:ext cx="3192154" cy="276955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</a:rPr>
              <a:t>Pradėti įgyvendinti kitus modulius, atsižvelgiant į </a:t>
            </a:r>
            <a:r>
              <a:rPr lang="lt-LT" sz="800" dirty="0" smtClean="0">
                <a:solidFill>
                  <a:srgbClr val="BD198E"/>
                </a:solidFill>
              </a:rPr>
              <a:t>7.2</a:t>
            </a:r>
            <a:r>
              <a:rPr lang="lt-LT" sz="800" dirty="0">
                <a:solidFill>
                  <a:srgbClr val="BD198E"/>
                </a:solidFill>
              </a:rPr>
              <a:t>. </a:t>
            </a:r>
            <a:r>
              <a:rPr lang="lt-LT" sz="800" dirty="0" smtClean="0">
                <a:solidFill>
                  <a:srgbClr val="BD198E"/>
                </a:solidFill>
              </a:rPr>
              <a:t>priemonę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41" name="Ševronas 40"/>
          <p:cNvSpPr/>
          <p:nvPr/>
        </p:nvSpPr>
        <p:spPr>
          <a:xfrm>
            <a:off x="3749890" y="1739651"/>
            <a:ext cx="2013461" cy="288828"/>
          </a:xfrm>
          <a:prstGeom prst="chevron">
            <a:avLst/>
          </a:prstGeom>
          <a:solidFill>
            <a:schemeClr val="bg1"/>
          </a:solidFill>
          <a:ln>
            <a:solidFill>
              <a:srgbClr val="B4448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t"/>
            <a:r>
              <a:rPr lang="lt-LT" sz="800" dirty="0" smtClean="0">
                <a:solidFill>
                  <a:srgbClr val="BD198E"/>
                </a:solidFill>
              </a:rPr>
              <a:t>Suvienodinti </a:t>
            </a:r>
            <a:r>
              <a:rPr lang="lt-LT" sz="800" dirty="0">
                <a:solidFill>
                  <a:srgbClr val="BD198E"/>
                </a:solidFill>
              </a:rPr>
              <a:t>procesų vidaus kontrolės procedūras</a:t>
            </a:r>
          </a:p>
        </p:txBody>
      </p:sp>
      <p:sp>
        <p:nvSpPr>
          <p:cNvPr id="46" name="Ševronas 45"/>
          <p:cNvSpPr/>
          <p:nvPr/>
        </p:nvSpPr>
        <p:spPr>
          <a:xfrm>
            <a:off x="2353829" y="1037945"/>
            <a:ext cx="1400272" cy="424074"/>
          </a:xfrm>
          <a:prstGeom prst="chevron">
            <a:avLst>
              <a:gd name="adj" fmla="val 34025"/>
            </a:avLst>
          </a:prstGeom>
          <a:noFill/>
          <a:ln>
            <a:solidFill>
              <a:srgbClr val="BD198E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36000" rIns="36000" bIns="36000" rtlCol="0" anchor="ctr"/>
          <a:lstStyle/>
          <a:p>
            <a:pPr lvl="0" algn="ctr" fontAlgn="t">
              <a:defRPr/>
            </a:pPr>
            <a:r>
              <a:rPr lang="lt-LT" sz="800" dirty="0">
                <a:solidFill>
                  <a:srgbClr val="BD198E"/>
                </a:solidFill>
              </a:rPr>
              <a:t>Identifikuoti </a:t>
            </a:r>
            <a:r>
              <a:rPr lang="lt-LT" sz="800" dirty="0" smtClean="0">
                <a:solidFill>
                  <a:srgbClr val="BD198E"/>
                </a:solidFill>
              </a:rPr>
              <a:t>pagrindinės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 veiklos procesus</a:t>
            </a:r>
          </a:p>
          <a:p>
            <a:pPr lvl="0" algn="ctr" fontAlgn="t">
              <a:defRPr/>
            </a:pPr>
            <a:r>
              <a:rPr lang="lt-LT" sz="800" dirty="0" smtClean="0">
                <a:solidFill>
                  <a:srgbClr val="BD198E"/>
                </a:solidFill>
              </a:rPr>
              <a:t> </a:t>
            </a:r>
            <a:r>
              <a:rPr lang="lt-LT" sz="800" i="1" dirty="0" smtClean="0">
                <a:solidFill>
                  <a:srgbClr val="BD198E"/>
                </a:solidFill>
              </a:rPr>
              <a:t>(projektas baigtas)</a:t>
            </a:r>
            <a:endParaRPr lang="lt-LT" sz="800" i="1" dirty="0">
              <a:solidFill>
                <a:srgbClr val="BD198E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-8481" y="1033304"/>
            <a:ext cx="1387663" cy="307777"/>
          </a:xfrm>
          <a:prstGeom prst="rect">
            <a:avLst/>
          </a:prstGeom>
          <a:ln>
            <a:solidFill>
              <a:srgbClr val="B44485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rtlCol="0" anchor="ctr">
            <a:spAutoFit/>
          </a:bodyPr>
          <a:lstStyle/>
          <a:p>
            <a:pPr algn="ctr"/>
            <a:r>
              <a:rPr lang="lt-LT" sz="1400" b="1" dirty="0" smtClean="0"/>
              <a:t>III TIKSLAS</a:t>
            </a:r>
            <a:endParaRPr lang="lt-LT" sz="1400" b="1" dirty="0"/>
          </a:p>
        </p:txBody>
      </p:sp>
      <p:sp>
        <p:nvSpPr>
          <p:cNvPr id="44" name="Ševronas 43"/>
          <p:cNvSpPr/>
          <p:nvPr/>
        </p:nvSpPr>
        <p:spPr>
          <a:xfrm>
            <a:off x="3773662" y="1293455"/>
            <a:ext cx="2074754" cy="312374"/>
          </a:xfrm>
          <a:prstGeom prst="chevron">
            <a:avLst>
              <a:gd name="adj" fmla="val 41266"/>
            </a:avLst>
          </a:prstGeom>
          <a:solidFill>
            <a:schemeClr val="bg1"/>
          </a:solidFill>
          <a:ln>
            <a:solidFill>
              <a:srgbClr val="BD198E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lvl="0" algn="ctr" fontAlgn="t">
              <a:defRPr/>
            </a:pPr>
            <a:r>
              <a:rPr lang="lt-LT" sz="800" dirty="0">
                <a:solidFill>
                  <a:srgbClr val="BD198E"/>
                </a:solidFill>
              </a:rPr>
              <a:t>Peržiūrėti NPSD, pensijų </a:t>
            </a:r>
            <a:r>
              <a:rPr lang="lt-LT" sz="800" dirty="0" smtClean="0">
                <a:solidFill>
                  <a:srgbClr val="BD198E"/>
                </a:solidFill>
              </a:rPr>
              <a:t> </a:t>
            </a:r>
            <a:r>
              <a:rPr lang="lt-LT" sz="800" dirty="0" smtClean="0">
                <a:solidFill>
                  <a:srgbClr val="BD198E"/>
                </a:solidFill>
              </a:rPr>
              <a:t>anuitetų</a:t>
            </a:r>
          </a:p>
          <a:p>
            <a:pPr lvl="0" algn="ctr" fontAlgn="t">
              <a:defRPr/>
            </a:pPr>
            <a:r>
              <a:rPr lang="lt-LT" sz="800" dirty="0">
                <a:solidFill>
                  <a:srgbClr val="BD198E"/>
                </a:solidFill>
              </a:rPr>
              <a:t>i</a:t>
            </a:r>
            <a:r>
              <a:rPr lang="lt-LT" sz="800" dirty="0" smtClean="0">
                <a:solidFill>
                  <a:srgbClr val="BD198E"/>
                </a:solidFill>
              </a:rPr>
              <a:t>r Operacijų centro procesus</a:t>
            </a:r>
            <a:endParaRPr lang="lt-LT" sz="800" dirty="0">
              <a:solidFill>
                <a:srgbClr val="BD198E"/>
              </a:solidFill>
            </a:endParaRPr>
          </a:p>
        </p:txBody>
      </p:sp>
      <p:sp>
        <p:nvSpPr>
          <p:cNvPr id="45" name="Ševronas 44"/>
          <p:cNvSpPr/>
          <p:nvPr/>
        </p:nvSpPr>
        <p:spPr>
          <a:xfrm>
            <a:off x="5764966" y="777370"/>
            <a:ext cx="3263266" cy="511521"/>
          </a:xfrm>
          <a:prstGeom prst="chevron">
            <a:avLst>
              <a:gd name="adj" fmla="val 55916"/>
            </a:avLst>
          </a:prstGeom>
          <a:solidFill>
            <a:schemeClr val="bg1"/>
          </a:solidFill>
          <a:ln>
            <a:solidFill>
              <a:srgbClr val="BD19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  <a:cs typeface="Times New Roman" panose="02020603050405020304" pitchFamily="18" charset="0"/>
              </a:rPr>
              <a:t>Suvienodinti darbo procedūras </a:t>
            </a:r>
            <a:r>
              <a:rPr lang="lt-LT" sz="800" dirty="0" smtClean="0">
                <a:solidFill>
                  <a:srgbClr val="BD198E"/>
                </a:solidFill>
                <a:cs typeface="Times New Roman" panose="02020603050405020304" pitchFamily="18" charset="0"/>
              </a:rPr>
              <a:t>TS: 1) nustatant </a:t>
            </a:r>
            <a:r>
              <a:rPr lang="lt-LT" sz="800" dirty="0">
                <a:solidFill>
                  <a:srgbClr val="BD198E"/>
                </a:solidFill>
                <a:cs typeface="Times New Roman" panose="02020603050405020304" pitchFamily="18" charset="0"/>
              </a:rPr>
              <a:t>vienodas pareigybes/roles </a:t>
            </a:r>
            <a:r>
              <a:rPr lang="lt-LT" sz="800" dirty="0" smtClean="0">
                <a:solidFill>
                  <a:srgbClr val="BD198E"/>
                </a:solidFill>
                <a:cs typeface="Times New Roman" panose="02020603050405020304" pitchFamily="18" charset="0"/>
              </a:rPr>
              <a:t>tų pačių </a:t>
            </a:r>
            <a:r>
              <a:rPr lang="lt-LT" sz="800" dirty="0">
                <a:solidFill>
                  <a:srgbClr val="BD198E"/>
                </a:solidFill>
                <a:cs typeface="Times New Roman" panose="02020603050405020304" pitchFamily="18" charset="0"/>
              </a:rPr>
              <a:t>veiksmų </a:t>
            </a:r>
            <a:r>
              <a:rPr lang="lt-LT" sz="800" dirty="0" smtClean="0">
                <a:solidFill>
                  <a:srgbClr val="BD198E"/>
                </a:solidFill>
                <a:cs typeface="Times New Roman" panose="02020603050405020304" pitchFamily="18" charset="0"/>
              </a:rPr>
              <a:t>atlikimui 2</a:t>
            </a:r>
            <a:r>
              <a:rPr lang="lt-LT" sz="800" dirty="0">
                <a:solidFill>
                  <a:srgbClr val="BD198E"/>
                </a:solidFill>
                <a:cs typeface="Times New Roman" panose="02020603050405020304" pitchFamily="18" charset="0"/>
              </a:rPr>
              <a:t>) įgyvendinant </a:t>
            </a:r>
            <a:r>
              <a:rPr lang="lt-LT" sz="800" dirty="0" smtClean="0">
                <a:solidFill>
                  <a:srgbClr val="BD198E"/>
                </a:solidFill>
                <a:cs typeface="Times New Roman" panose="02020603050405020304" pitchFamily="18" charset="0"/>
              </a:rPr>
              <a:t>vienodai tikslią </a:t>
            </a:r>
            <a:r>
              <a:rPr lang="lt-LT" sz="800" dirty="0">
                <a:solidFill>
                  <a:srgbClr val="BD198E"/>
                </a:solidFill>
                <a:cs typeface="Times New Roman" panose="02020603050405020304" pitchFamily="18" charset="0"/>
              </a:rPr>
              <a:t>darbo procedūrų taikymo praktiką visuose </a:t>
            </a:r>
            <a:r>
              <a:rPr lang="lt-LT" sz="800" dirty="0" smtClean="0">
                <a:solidFill>
                  <a:srgbClr val="BD198E"/>
                </a:solidFill>
                <a:cs typeface="Times New Roman" panose="02020603050405020304" pitchFamily="18" charset="0"/>
              </a:rPr>
              <a:t>TS</a:t>
            </a:r>
            <a:endParaRPr lang="lt-LT" sz="800" dirty="0">
              <a:solidFill>
                <a:srgbClr val="BD198E"/>
              </a:solidFill>
              <a:cs typeface="Times New Roman" panose="02020603050405020304" pitchFamily="18" charset="0"/>
            </a:endParaRPr>
          </a:p>
        </p:txBody>
      </p:sp>
      <p:sp>
        <p:nvSpPr>
          <p:cNvPr id="47" name="Ševronas 46"/>
          <p:cNvSpPr/>
          <p:nvPr/>
        </p:nvSpPr>
        <p:spPr>
          <a:xfrm>
            <a:off x="2330991" y="3000972"/>
            <a:ext cx="3491419" cy="253370"/>
          </a:xfrm>
          <a:prstGeom prst="chevron">
            <a:avLst>
              <a:gd name="adj" fmla="val 52417"/>
            </a:avLst>
          </a:prstGeom>
          <a:solidFill>
            <a:srgbClr val="F4AAF0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 fontAlgn="t">
              <a:defRPr/>
            </a:pPr>
            <a:r>
              <a:rPr lang="lt-LT" sz="800" dirty="0" smtClean="0">
                <a:solidFill>
                  <a:schemeClr val="bg1"/>
                </a:solidFill>
              </a:rPr>
              <a:t>Sukurti centralizuoto operacijų centro </a:t>
            </a:r>
            <a:r>
              <a:rPr lang="lt-LT" sz="800" dirty="0" smtClean="0">
                <a:solidFill>
                  <a:schemeClr val="bg1"/>
                </a:solidFill>
              </a:rPr>
              <a:t>modulį </a:t>
            </a:r>
            <a:r>
              <a:rPr lang="lt-LT" sz="800" i="1" dirty="0" smtClean="0">
                <a:solidFill>
                  <a:srgbClr val="BD198E"/>
                </a:solidFill>
              </a:rPr>
              <a:t>(projektas)</a:t>
            </a:r>
            <a:endParaRPr lang="lt-LT" sz="800" i="1" strike="sngStrike" dirty="0">
              <a:solidFill>
                <a:srgbClr val="BD198E"/>
              </a:solidFill>
            </a:endParaRPr>
          </a:p>
        </p:txBody>
      </p:sp>
      <p:sp>
        <p:nvSpPr>
          <p:cNvPr id="49" name="Ševronas 48"/>
          <p:cNvSpPr/>
          <p:nvPr/>
        </p:nvSpPr>
        <p:spPr>
          <a:xfrm>
            <a:off x="5803495" y="2983410"/>
            <a:ext cx="3197767" cy="313318"/>
          </a:xfrm>
          <a:prstGeom prst="chevron">
            <a:avLst>
              <a:gd name="adj" fmla="val 52417"/>
            </a:avLst>
          </a:prstGeom>
          <a:solidFill>
            <a:srgbClr val="F4AAF0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lvl="0" algn="ctr" fontAlgn="t">
              <a:defRPr/>
            </a:pPr>
            <a:r>
              <a:rPr lang="lt-LT" sz="800" dirty="0" smtClean="0">
                <a:solidFill>
                  <a:schemeClr val="bg1"/>
                </a:solidFill>
              </a:rPr>
              <a:t>Realizuoti centralizuoto operacijų centro modulį</a:t>
            </a:r>
          </a:p>
          <a:p>
            <a:pPr lvl="0" algn="ctr" fontAlgn="t">
              <a:defRPr/>
            </a:pPr>
            <a:r>
              <a:rPr lang="lt-LT" sz="800" i="1" dirty="0" smtClean="0">
                <a:solidFill>
                  <a:srgbClr val="BD198E"/>
                </a:solidFill>
              </a:rPr>
              <a:t> (projektas)</a:t>
            </a:r>
            <a:endParaRPr lang="lt-LT" sz="800" i="1" strike="sngStrike" dirty="0">
              <a:solidFill>
                <a:srgbClr val="BD198E"/>
              </a:solidFill>
            </a:endParaRPr>
          </a:p>
        </p:txBody>
      </p:sp>
      <p:sp>
        <p:nvSpPr>
          <p:cNvPr id="50" name="Ševronas 49"/>
          <p:cNvSpPr/>
          <p:nvPr/>
        </p:nvSpPr>
        <p:spPr>
          <a:xfrm>
            <a:off x="2327069" y="4745362"/>
            <a:ext cx="6730967" cy="264132"/>
          </a:xfrm>
          <a:prstGeom prst="chevron">
            <a:avLst>
              <a:gd name="adj" fmla="val 47588"/>
            </a:avLst>
          </a:prstGeom>
          <a:solidFill>
            <a:schemeClr val="bg1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Sukurti IT platformos modulius ir perkelti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duomenis: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52" name="Ševronas 51"/>
          <p:cNvSpPr/>
          <p:nvPr/>
        </p:nvSpPr>
        <p:spPr>
          <a:xfrm>
            <a:off x="5779144" y="5891414"/>
            <a:ext cx="3233654" cy="238722"/>
          </a:xfrm>
          <a:prstGeom prst="chevron">
            <a:avLst/>
          </a:prstGeom>
          <a:solidFill>
            <a:srgbClr val="F4AAF0"/>
          </a:solidFill>
          <a:ln>
            <a:solidFill>
              <a:srgbClr val="B44485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tlCol="0" anchor="ctr"/>
          <a:lstStyle/>
          <a:p>
            <a:pPr algn="ctr"/>
            <a:r>
              <a:rPr lang="lt-LT" sz="800" dirty="0">
                <a:solidFill>
                  <a:schemeClr val="bg1"/>
                </a:solidFill>
              </a:rPr>
              <a:t>Pensijų anuitetų skyrimo ir indeksavimo </a:t>
            </a:r>
            <a:r>
              <a:rPr lang="lt-LT" sz="800" dirty="0" smtClean="0">
                <a:solidFill>
                  <a:schemeClr val="bg1"/>
                </a:solidFill>
              </a:rPr>
              <a:t>modulį </a:t>
            </a:r>
            <a:r>
              <a:rPr lang="lt-LT" sz="800" i="1" dirty="0" smtClean="0">
                <a:solidFill>
                  <a:srgbClr val="BD198E"/>
                </a:solidFill>
              </a:rPr>
              <a:t>(</a:t>
            </a:r>
            <a:r>
              <a:rPr lang="lt-LT" sz="800" i="1" dirty="0">
                <a:solidFill>
                  <a:srgbClr val="BD198E"/>
                </a:solidFill>
              </a:rPr>
              <a:t>projektas) </a:t>
            </a:r>
          </a:p>
        </p:txBody>
      </p:sp>
      <p:sp>
        <p:nvSpPr>
          <p:cNvPr id="54" name="Ševronas 53"/>
          <p:cNvSpPr/>
          <p:nvPr/>
        </p:nvSpPr>
        <p:spPr>
          <a:xfrm>
            <a:off x="2322588" y="2688515"/>
            <a:ext cx="6730967" cy="304728"/>
          </a:xfrm>
          <a:prstGeom prst="chevron">
            <a:avLst>
              <a:gd name="adj" fmla="val 47588"/>
            </a:avLst>
          </a:prstGeom>
          <a:solidFill>
            <a:schemeClr val="bg1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Sukurti automatizuotą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mokėjimų </a:t>
            </a:r>
            <a:r>
              <a:rPr lang="lt-LT" sz="800" dirty="0">
                <a:solidFill>
                  <a:srgbClr val="BD198E"/>
                </a:solidFill>
                <a:cs typeface="Arial" panose="020B0604020202020204" pitchFamily="34" charset="0"/>
              </a:rPr>
              <a:t>centrą visoms išmokoms </a:t>
            </a:r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mokėti</a:t>
            </a:r>
            <a:r>
              <a:rPr lang="lt-LT" sz="800" dirty="0" smtClean="0">
                <a:solidFill>
                  <a:srgbClr val="FF0000"/>
                </a:solidFill>
                <a:cs typeface="Arial" panose="020B0604020202020204" pitchFamily="34" charset="0"/>
              </a:rPr>
              <a:t>:</a:t>
            </a:r>
            <a:endParaRPr lang="lt-LT" sz="8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40" name="Ševronas 39"/>
          <p:cNvSpPr/>
          <p:nvPr/>
        </p:nvSpPr>
        <p:spPr>
          <a:xfrm>
            <a:off x="5848416" y="5008731"/>
            <a:ext cx="1093436" cy="168661"/>
          </a:xfrm>
          <a:prstGeom prst="chevron">
            <a:avLst>
              <a:gd name="adj" fmla="val 47588"/>
            </a:avLst>
          </a:prstGeom>
          <a:solidFill>
            <a:schemeClr val="bg1"/>
          </a:solidFill>
          <a:ln cap="flat">
            <a:solidFill>
              <a:srgbClr val="B44485"/>
            </a:solidFill>
            <a:prstDash val="solid"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80000"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  <a:cs typeface="Arial" panose="020B0604020202020204" pitchFamily="34" charset="0"/>
              </a:rPr>
              <a:t>Įgyvendinti: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43" name="Ševronas 42"/>
          <p:cNvSpPr/>
          <p:nvPr/>
        </p:nvSpPr>
        <p:spPr>
          <a:xfrm>
            <a:off x="7139663" y="6182232"/>
            <a:ext cx="1861599" cy="276955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800" dirty="0" smtClean="0">
                <a:solidFill>
                  <a:srgbClr val="BD198E"/>
                </a:solidFill>
              </a:rPr>
              <a:t>Sukurti ligos išmokų </a:t>
            </a:r>
          </a:p>
          <a:p>
            <a:pPr algn="ctr"/>
            <a:r>
              <a:rPr lang="lt-LT" sz="800" dirty="0" smtClean="0">
                <a:solidFill>
                  <a:srgbClr val="BD198E"/>
                </a:solidFill>
              </a:rPr>
              <a:t>skyrimo modulį</a:t>
            </a:r>
            <a:endParaRPr lang="lt-LT" sz="800" dirty="0">
              <a:solidFill>
                <a:srgbClr val="BD198E"/>
              </a:solidFill>
              <a:cs typeface="Arial" panose="020B0604020202020204" pitchFamily="34" charset="0"/>
            </a:endParaRPr>
          </a:p>
        </p:txBody>
      </p:sp>
      <p:sp>
        <p:nvSpPr>
          <p:cNvPr id="53" name="Ševronas 52"/>
          <p:cNvSpPr/>
          <p:nvPr/>
        </p:nvSpPr>
        <p:spPr>
          <a:xfrm>
            <a:off x="5779144" y="5531692"/>
            <a:ext cx="3222118" cy="307138"/>
          </a:xfrm>
          <a:prstGeom prst="chevron">
            <a:avLst/>
          </a:prstGeom>
          <a:solidFill>
            <a:schemeClr val="bg1"/>
          </a:solidFill>
          <a:ln>
            <a:solidFill>
              <a:srgbClr val="BD198E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72000" rtlCol="0" anchor="ctr"/>
          <a:lstStyle/>
          <a:p>
            <a:pPr algn="ctr"/>
            <a:r>
              <a:rPr lang="lt-LT" sz="800" dirty="0">
                <a:solidFill>
                  <a:srgbClr val="BD198E"/>
                </a:solidFill>
              </a:rPr>
              <a:t>VSDFV IS vartotojo sąsajos ir vartotojų teisių valdymo modulį </a:t>
            </a:r>
          </a:p>
        </p:txBody>
      </p:sp>
    </p:spTree>
    <p:extLst>
      <p:ext uri="{BB962C8B-B14F-4D97-AF65-F5344CB8AC3E}">
        <p14:creationId xmlns:p14="http://schemas.microsoft.com/office/powerpoint/2010/main" val="55283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835696" y="1052736"/>
            <a:ext cx="6206613" cy="504056"/>
          </a:xfrm>
        </p:spPr>
        <p:txBody>
          <a:bodyPr>
            <a:normAutofit fontScale="90000"/>
          </a:bodyPr>
          <a:lstStyle/>
          <a:p>
            <a:r>
              <a:rPr lang="lt-LT" sz="3100" b="1" dirty="0" smtClean="0">
                <a:solidFill>
                  <a:srgbClr val="BD198E"/>
                </a:solidFill>
              </a:rPr>
              <a:t/>
            </a:r>
            <a:br>
              <a:rPr lang="lt-LT" sz="3100" b="1" dirty="0" smtClean="0">
                <a:solidFill>
                  <a:srgbClr val="BD198E"/>
                </a:solidFill>
              </a:rPr>
            </a:br>
            <a:r>
              <a:rPr lang="lt-LT" sz="2200" b="1" dirty="0" smtClean="0">
                <a:solidFill>
                  <a:srgbClr val="BD198E"/>
                </a:solidFill>
              </a:rPr>
              <a:t>Strategijos įgyvendinimo </a:t>
            </a:r>
            <a:br>
              <a:rPr lang="lt-LT" sz="2200" b="1" dirty="0" smtClean="0">
                <a:solidFill>
                  <a:srgbClr val="BD198E"/>
                </a:solidFill>
              </a:rPr>
            </a:br>
            <a:r>
              <a:rPr lang="lt-LT" sz="2200" b="1" dirty="0" smtClean="0">
                <a:solidFill>
                  <a:srgbClr val="BD198E"/>
                </a:solidFill>
              </a:rPr>
              <a:t>rodikliai</a:t>
            </a:r>
            <a:r>
              <a:rPr lang="lt-LT" sz="2200" dirty="0">
                <a:solidFill>
                  <a:srgbClr val="BD198E"/>
                </a:solidFill>
              </a:rPr>
              <a:t/>
            </a:r>
            <a:br>
              <a:rPr lang="lt-LT" sz="2200" dirty="0">
                <a:solidFill>
                  <a:srgbClr val="BD198E"/>
                </a:solidFill>
              </a:rPr>
            </a:br>
            <a:endParaRPr lang="lt-LT" sz="2200" dirty="0">
              <a:solidFill>
                <a:srgbClr val="BD198E"/>
              </a:solidFill>
            </a:endParaRPr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>
          <a:xfrm>
            <a:off x="6365951" y="6309320"/>
            <a:ext cx="2133600" cy="365125"/>
          </a:xfrm>
        </p:spPr>
        <p:txBody>
          <a:bodyPr/>
          <a:lstStyle/>
          <a:p>
            <a:fld id="{3AF66B2E-2641-44BF-9BE4-D6D81E9EE1CD}" type="slidenum">
              <a:rPr lang="lt-LT" smtClean="0"/>
              <a:pPr/>
              <a:t>6</a:t>
            </a:fld>
            <a:endParaRPr lang="lt-LT" dirty="0"/>
          </a:p>
        </p:txBody>
      </p:sp>
      <p:graphicFrame>
        <p:nvGraphicFramePr>
          <p:cNvPr id="9" name="Turinio vietos rezervavimo ženklas 8"/>
          <p:cNvGraphicFramePr>
            <a:graphicFrameLocks noGrp="1"/>
          </p:cNvGraphicFramePr>
          <p:nvPr>
            <p:ph idx="1"/>
            <p:extLst/>
          </p:nvPr>
        </p:nvGraphicFramePr>
        <p:xfrm>
          <a:off x="827584" y="1916832"/>
          <a:ext cx="7614420" cy="28873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6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4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85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45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040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0107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dirty="0">
                          <a:effectLst/>
                          <a:latin typeface="+mn-lt"/>
                        </a:rPr>
                        <a:t>Rodiklis</a:t>
                      </a:r>
                      <a:endParaRPr lang="lt-LT" sz="1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lt-LT" sz="1100" b="1" dirty="0" smtClean="0">
                          <a:solidFill>
                            <a:schemeClr val="bg1"/>
                          </a:solidFill>
                        </a:rPr>
                        <a:t>Metai</a:t>
                      </a:r>
                      <a:endParaRPr lang="lt-LT" sz="11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4738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2020 </a:t>
                      </a:r>
                      <a:endParaRPr lang="lt-LT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2021 </a:t>
                      </a:r>
                      <a:endParaRPr lang="lt-LT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2022 </a:t>
                      </a:r>
                      <a:endParaRPr lang="lt-LT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2023</a:t>
                      </a:r>
                      <a:endParaRPr lang="lt-LT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2024</a:t>
                      </a:r>
                      <a:endParaRPr lang="lt-LT" sz="1100" b="1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0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Bendras klientų pasitenkinimas teikiamomis paslaugomis (procentai)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strike="sng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- 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74 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75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76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77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Darbuotojų </a:t>
                      </a: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įsitraukimas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lt-LT" sz="1100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indeksas</a:t>
                      </a:r>
                      <a:r>
                        <a:rPr lang="lt-LT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3,69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3,69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100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Viešojo sektoriaus vidurkis - 3,73 </a:t>
                      </a:r>
                      <a:r>
                        <a:rPr lang="lt-LT" sz="11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(Sodra-3.67)</a:t>
                      </a:r>
                      <a:endParaRPr lang="lt-LT" sz="1100" b="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strike="sng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Viešojo sektoriaus vidurkis </a:t>
                      </a:r>
                      <a:endParaRPr lang="lt-LT" sz="11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Darbuotojų pasitenkinimas </a:t>
                      </a:r>
                      <a:r>
                        <a:rPr lang="lt-LT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(procentai)</a:t>
                      </a:r>
                      <a:endParaRPr lang="lt-LT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5,63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lt-LT" sz="110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5,63</a:t>
                      </a:r>
                      <a:endParaRPr lang="lt-LT" sz="11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Viešojo sektoriaus </a:t>
                      </a:r>
                      <a:r>
                        <a:rPr lang="lt-LT" sz="1100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vidurkis – </a:t>
                      </a:r>
                      <a:r>
                        <a:rPr lang="lt-LT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63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(Sodra-65) </a:t>
                      </a:r>
                      <a:endParaRPr lang="lt-LT" sz="1100" b="0" i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strike="sng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lt-LT" sz="1100" strike="sngStrike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 </a:t>
                      </a:r>
                      <a:endParaRPr lang="lt-LT" sz="11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(lyginant su Viešojo sektoriaus vidurkiu)</a:t>
                      </a:r>
                      <a:endParaRPr lang="lt-LT" sz="11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83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Veiklos sąnaudų </a:t>
                      </a:r>
                      <a:r>
                        <a:rPr lang="lt-LT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lygis </a:t>
                      </a:r>
                      <a:endParaRPr lang="lt-LT" sz="110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lt-LT" sz="11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(procentai)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1,68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1,79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77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1,7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lt-LT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1,6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lt-LT" sz="11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Pavadinimas 1"/>
          <p:cNvSpPr>
            <a:spLocks noGrp="1"/>
          </p:cNvSpPr>
          <p:nvPr/>
        </p:nvSpPr>
        <p:spPr>
          <a:xfrm>
            <a:off x="395536" y="4870730"/>
            <a:ext cx="8229600" cy="14385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sz="2000" dirty="0" smtClean="0">
                <a:solidFill>
                  <a:srgbClr val="BD198E"/>
                </a:solidFill>
                <a:latin typeface="+mn-lt"/>
              </a:rPr>
              <a:t/>
            </a:r>
            <a:br>
              <a:rPr lang="lt-LT" sz="2000" dirty="0" smtClean="0">
                <a:solidFill>
                  <a:srgbClr val="BD198E"/>
                </a:solidFill>
                <a:latin typeface="+mn-lt"/>
              </a:rPr>
            </a:br>
            <a:endParaRPr lang="lt-LT" sz="1400" b="1" dirty="0" smtClean="0">
              <a:solidFill>
                <a:srgbClr val="BD198E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131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šdailintas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25817</TotalTime>
  <Words>1223</Words>
  <Application>Microsoft Office PowerPoint</Application>
  <PresentationFormat>Demonstracija ekrane (4:3)</PresentationFormat>
  <Paragraphs>258</Paragraphs>
  <Slides>6</Slides>
  <Notes>2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6</vt:i4>
      </vt:variant>
    </vt:vector>
  </HeadingPairs>
  <TitlesOfParts>
    <vt:vector size="13" baseType="lpstr">
      <vt:lpstr>Arial</vt:lpstr>
      <vt:lpstr>Calibri</vt:lpstr>
      <vt:lpstr>Century Schoolbook</vt:lpstr>
      <vt:lpstr>Times New Roman</vt:lpstr>
      <vt:lpstr>TimesLT</vt:lpstr>
      <vt:lpstr>Wingdings</vt:lpstr>
      <vt:lpstr>Office tema</vt:lpstr>
      <vt:lpstr>„PowerPoint“ pateiktis</vt:lpstr>
      <vt:lpstr>STRATEGIJA Vidaus veiklos automatizacija, kuri apima reikalingų kompetencijų ir technologijų sukūrimą bei įdiegimą automatizuojant veiklos procesus.</vt:lpstr>
      <vt:lpstr>„PowerPoint“ pateiktis</vt:lpstr>
      <vt:lpstr>„PowerPoint“ pateiktis</vt:lpstr>
      <vt:lpstr>„PowerPoint“ pateiktis</vt:lpstr>
      <vt:lpstr> Strategijos įgyvendinimo  rodikliai </vt:lpstr>
    </vt:vector>
  </TitlesOfParts>
  <Company>SODRA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Aurimas Bačiulis</dc:creator>
  <cp:lastModifiedBy>Edita Navickienė</cp:lastModifiedBy>
  <cp:revision>1532</cp:revision>
  <cp:lastPrinted>2023-06-14T12:31:57Z</cp:lastPrinted>
  <dcterms:created xsi:type="dcterms:W3CDTF">2015-09-10T12:58:51Z</dcterms:created>
  <dcterms:modified xsi:type="dcterms:W3CDTF">2023-11-09T06:58:32Z</dcterms:modified>
</cp:coreProperties>
</file>